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6"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5" r:id="rId11"/>
    <p:sldId id="266"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58E43A0-3BB2-0047-8F10-F5BA979A2D2C}" v="20" dt="2021-08-01T04:37:58.343"/>
  </p1510:revLst>
</p1510:revInfo>
</file>

<file path=ppt/tableStyles.xml><?xml version="1.0" encoding="utf-8"?>
<a:tblStyleLst xmlns:a="http://schemas.openxmlformats.org/drawingml/2006/main" def="{5C22544A-7EE6-4342-B048-85BDC9FD1C3A}">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6327"/>
  </p:normalViewPr>
  <p:slideViewPr>
    <p:cSldViewPr snapToGrid="0" snapToObjects="1">
      <p:cViewPr varScale="1">
        <p:scale>
          <a:sx n="128" d="100"/>
          <a:sy n="128" d="100"/>
        </p:scale>
        <p:origin x="480"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microsoft.com/office/2016/11/relationships/changesInfo" Target="changesInfos/changesInfo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19"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ller, Allen" userId="81e070d6-4ee0-40ef-bb46-9c8aa3a16ffd" providerId="ADAL" clId="{058E43A0-3BB2-0047-8F10-F5BA979A2D2C}"/>
    <pc:docChg chg="modSld">
      <pc:chgData name="Miller, Allen" userId="81e070d6-4ee0-40ef-bb46-9c8aa3a16ffd" providerId="ADAL" clId="{058E43A0-3BB2-0047-8F10-F5BA979A2D2C}" dt="2021-08-01T04:37:58.343" v="10"/>
      <pc:docMkLst>
        <pc:docMk/>
      </pc:docMkLst>
      <pc:sldChg chg="delSp modTransition modAnim">
        <pc:chgData name="Miller, Allen" userId="81e070d6-4ee0-40ef-bb46-9c8aa3a16ffd" providerId="ADAL" clId="{058E43A0-3BB2-0047-8F10-F5BA979A2D2C}" dt="2021-08-01T04:37:44.950" v="0"/>
        <pc:sldMkLst>
          <pc:docMk/>
          <pc:sldMk cId="2541419482" sldId="256"/>
        </pc:sldMkLst>
        <pc:picChg chg="del">
          <ac:chgData name="Miller, Allen" userId="81e070d6-4ee0-40ef-bb46-9c8aa3a16ffd" providerId="ADAL" clId="{058E43A0-3BB2-0047-8F10-F5BA979A2D2C}" dt="2021-08-01T04:37:44.950" v="0"/>
          <ac:picMkLst>
            <pc:docMk/>
            <pc:sldMk cId="2541419482" sldId="256"/>
            <ac:picMk id="4" creationId="{F39DBEA9-C15B-B049-A159-06D761771A00}"/>
          </ac:picMkLst>
        </pc:picChg>
      </pc:sldChg>
      <pc:sldChg chg="delSp modTransition modAnim">
        <pc:chgData name="Miller, Allen" userId="81e070d6-4ee0-40ef-bb46-9c8aa3a16ffd" providerId="ADAL" clId="{058E43A0-3BB2-0047-8F10-F5BA979A2D2C}" dt="2021-08-01T04:37:51.799" v="1"/>
        <pc:sldMkLst>
          <pc:docMk/>
          <pc:sldMk cId="3778545152" sldId="257"/>
        </pc:sldMkLst>
        <pc:picChg chg="del">
          <ac:chgData name="Miller, Allen" userId="81e070d6-4ee0-40ef-bb46-9c8aa3a16ffd" providerId="ADAL" clId="{058E43A0-3BB2-0047-8F10-F5BA979A2D2C}" dt="2021-08-01T04:37:51.799" v="1"/>
          <ac:picMkLst>
            <pc:docMk/>
            <pc:sldMk cId="3778545152" sldId="257"/>
            <ac:picMk id="7" creationId="{B062B0D1-C318-8B40-B50A-43746353BE79}"/>
          </ac:picMkLst>
        </pc:picChg>
      </pc:sldChg>
      <pc:sldChg chg="delSp modTransition modAnim">
        <pc:chgData name="Miller, Allen" userId="81e070d6-4ee0-40ef-bb46-9c8aa3a16ffd" providerId="ADAL" clId="{058E43A0-3BB2-0047-8F10-F5BA979A2D2C}" dt="2021-08-01T04:37:52.901" v="2"/>
        <pc:sldMkLst>
          <pc:docMk/>
          <pc:sldMk cId="924241364" sldId="258"/>
        </pc:sldMkLst>
        <pc:picChg chg="del">
          <ac:chgData name="Miller, Allen" userId="81e070d6-4ee0-40ef-bb46-9c8aa3a16ffd" providerId="ADAL" clId="{058E43A0-3BB2-0047-8F10-F5BA979A2D2C}" dt="2021-08-01T04:37:52.901" v="2"/>
          <ac:picMkLst>
            <pc:docMk/>
            <pc:sldMk cId="924241364" sldId="258"/>
            <ac:picMk id="4" creationId="{47B181FB-4C52-1147-AEB6-94E0498E5EC3}"/>
          </ac:picMkLst>
        </pc:picChg>
      </pc:sldChg>
      <pc:sldChg chg="delSp modTransition modAnim">
        <pc:chgData name="Miller, Allen" userId="81e070d6-4ee0-40ef-bb46-9c8aa3a16ffd" providerId="ADAL" clId="{058E43A0-3BB2-0047-8F10-F5BA979A2D2C}" dt="2021-08-01T04:37:53.658" v="3"/>
        <pc:sldMkLst>
          <pc:docMk/>
          <pc:sldMk cId="3696913829" sldId="259"/>
        </pc:sldMkLst>
        <pc:picChg chg="del">
          <ac:chgData name="Miller, Allen" userId="81e070d6-4ee0-40ef-bb46-9c8aa3a16ffd" providerId="ADAL" clId="{058E43A0-3BB2-0047-8F10-F5BA979A2D2C}" dt="2021-08-01T04:37:53.658" v="3"/>
          <ac:picMkLst>
            <pc:docMk/>
            <pc:sldMk cId="3696913829" sldId="259"/>
            <ac:picMk id="12" creationId="{9111EC00-575B-CA4F-A3A6-CEC92626E019}"/>
          </ac:picMkLst>
        </pc:picChg>
      </pc:sldChg>
      <pc:sldChg chg="delSp modTransition modAnim">
        <pc:chgData name="Miller, Allen" userId="81e070d6-4ee0-40ef-bb46-9c8aa3a16ffd" providerId="ADAL" clId="{058E43A0-3BB2-0047-8F10-F5BA979A2D2C}" dt="2021-08-01T04:37:54.354" v="4"/>
        <pc:sldMkLst>
          <pc:docMk/>
          <pc:sldMk cId="930011629" sldId="260"/>
        </pc:sldMkLst>
        <pc:picChg chg="del">
          <ac:chgData name="Miller, Allen" userId="81e070d6-4ee0-40ef-bb46-9c8aa3a16ffd" providerId="ADAL" clId="{058E43A0-3BB2-0047-8F10-F5BA979A2D2C}" dt="2021-08-01T04:37:54.354" v="4"/>
          <ac:picMkLst>
            <pc:docMk/>
            <pc:sldMk cId="930011629" sldId="260"/>
            <ac:picMk id="9" creationId="{2167CEF6-ED50-164C-AF9F-3DCAA7ABB4C2}"/>
          </ac:picMkLst>
        </pc:picChg>
      </pc:sldChg>
      <pc:sldChg chg="delSp modTransition modAnim">
        <pc:chgData name="Miller, Allen" userId="81e070d6-4ee0-40ef-bb46-9c8aa3a16ffd" providerId="ADAL" clId="{058E43A0-3BB2-0047-8F10-F5BA979A2D2C}" dt="2021-08-01T04:37:55.024" v="5"/>
        <pc:sldMkLst>
          <pc:docMk/>
          <pc:sldMk cId="4252943279" sldId="261"/>
        </pc:sldMkLst>
        <pc:picChg chg="del">
          <ac:chgData name="Miller, Allen" userId="81e070d6-4ee0-40ef-bb46-9c8aa3a16ffd" providerId="ADAL" clId="{058E43A0-3BB2-0047-8F10-F5BA979A2D2C}" dt="2021-08-01T04:37:55.024" v="5"/>
          <ac:picMkLst>
            <pc:docMk/>
            <pc:sldMk cId="4252943279" sldId="261"/>
            <ac:picMk id="9" creationId="{26AC0555-14F1-A04B-8483-351A4C728251}"/>
          </ac:picMkLst>
        </pc:picChg>
      </pc:sldChg>
      <pc:sldChg chg="delSp modTransition modAnim">
        <pc:chgData name="Miller, Allen" userId="81e070d6-4ee0-40ef-bb46-9c8aa3a16ffd" providerId="ADAL" clId="{058E43A0-3BB2-0047-8F10-F5BA979A2D2C}" dt="2021-08-01T04:37:55.692" v="6"/>
        <pc:sldMkLst>
          <pc:docMk/>
          <pc:sldMk cId="2885562421" sldId="262"/>
        </pc:sldMkLst>
        <pc:picChg chg="del">
          <ac:chgData name="Miller, Allen" userId="81e070d6-4ee0-40ef-bb46-9c8aa3a16ffd" providerId="ADAL" clId="{058E43A0-3BB2-0047-8F10-F5BA979A2D2C}" dt="2021-08-01T04:37:55.692" v="6"/>
          <ac:picMkLst>
            <pc:docMk/>
            <pc:sldMk cId="2885562421" sldId="262"/>
            <ac:picMk id="6" creationId="{FA6886C4-1FC2-D345-A4DC-76D68C59433C}"/>
          </ac:picMkLst>
        </pc:picChg>
      </pc:sldChg>
      <pc:sldChg chg="delSp modTransition modAnim">
        <pc:chgData name="Miller, Allen" userId="81e070d6-4ee0-40ef-bb46-9c8aa3a16ffd" providerId="ADAL" clId="{058E43A0-3BB2-0047-8F10-F5BA979A2D2C}" dt="2021-08-01T04:37:56.346" v="7"/>
        <pc:sldMkLst>
          <pc:docMk/>
          <pc:sldMk cId="1363582278" sldId="263"/>
        </pc:sldMkLst>
        <pc:picChg chg="del">
          <ac:chgData name="Miller, Allen" userId="81e070d6-4ee0-40ef-bb46-9c8aa3a16ffd" providerId="ADAL" clId="{058E43A0-3BB2-0047-8F10-F5BA979A2D2C}" dt="2021-08-01T04:37:56.346" v="7"/>
          <ac:picMkLst>
            <pc:docMk/>
            <pc:sldMk cId="1363582278" sldId="263"/>
            <ac:picMk id="8" creationId="{13F6DFFC-5A05-F846-9812-7D7BA3D8AD88}"/>
          </ac:picMkLst>
        </pc:picChg>
      </pc:sldChg>
      <pc:sldChg chg="delSp modTransition modAnim">
        <pc:chgData name="Miller, Allen" userId="81e070d6-4ee0-40ef-bb46-9c8aa3a16ffd" providerId="ADAL" clId="{058E43A0-3BB2-0047-8F10-F5BA979A2D2C}" dt="2021-08-01T04:37:57.012" v="8"/>
        <pc:sldMkLst>
          <pc:docMk/>
          <pc:sldMk cId="2631380486" sldId="264"/>
        </pc:sldMkLst>
        <pc:picChg chg="del">
          <ac:chgData name="Miller, Allen" userId="81e070d6-4ee0-40ef-bb46-9c8aa3a16ffd" providerId="ADAL" clId="{058E43A0-3BB2-0047-8F10-F5BA979A2D2C}" dt="2021-08-01T04:37:57.012" v="8"/>
          <ac:picMkLst>
            <pc:docMk/>
            <pc:sldMk cId="2631380486" sldId="264"/>
            <ac:picMk id="7" creationId="{A2D35E24-A42F-424B-93E2-818E0E2CAC07}"/>
          </ac:picMkLst>
        </pc:picChg>
      </pc:sldChg>
      <pc:sldChg chg="delSp modTransition modAnim">
        <pc:chgData name="Miller, Allen" userId="81e070d6-4ee0-40ef-bb46-9c8aa3a16ffd" providerId="ADAL" clId="{058E43A0-3BB2-0047-8F10-F5BA979A2D2C}" dt="2021-08-01T04:37:57.680" v="9"/>
        <pc:sldMkLst>
          <pc:docMk/>
          <pc:sldMk cId="1831287045" sldId="265"/>
        </pc:sldMkLst>
        <pc:picChg chg="del">
          <ac:chgData name="Miller, Allen" userId="81e070d6-4ee0-40ef-bb46-9c8aa3a16ffd" providerId="ADAL" clId="{058E43A0-3BB2-0047-8F10-F5BA979A2D2C}" dt="2021-08-01T04:37:57.680" v="9"/>
          <ac:picMkLst>
            <pc:docMk/>
            <pc:sldMk cId="1831287045" sldId="265"/>
            <ac:picMk id="8" creationId="{DA5DF89C-6712-C947-9BD3-9318B1BFBFAF}"/>
          </ac:picMkLst>
        </pc:picChg>
      </pc:sldChg>
      <pc:sldChg chg="delSp modTransition modAnim">
        <pc:chgData name="Miller, Allen" userId="81e070d6-4ee0-40ef-bb46-9c8aa3a16ffd" providerId="ADAL" clId="{058E43A0-3BB2-0047-8F10-F5BA979A2D2C}" dt="2021-08-01T04:37:58.343" v="10"/>
        <pc:sldMkLst>
          <pc:docMk/>
          <pc:sldMk cId="536907245" sldId="266"/>
        </pc:sldMkLst>
        <pc:picChg chg="del">
          <ac:chgData name="Miller, Allen" userId="81e070d6-4ee0-40ef-bb46-9c8aa3a16ffd" providerId="ADAL" clId="{058E43A0-3BB2-0047-8F10-F5BA979A2D2C}" dt="2021-08-01T04:37:58.343" v="10"/>
          <ac:picMkLst>
            <pc:docMk/>
            <pc:sldMk cId="536907245" sldId="266"/>
            <ac:picMk id="6" creationId="{9A19729E-6926-B84F-93CB-13B176C5A482}"/>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BAB3D-AB6D-A540-8CC0-7778114BD807}" type="datetimeFigureOut">
              <a:rPr lang="en-US" smtClean="0"/>
              <a:t>7/31/21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B97AEF8-55A0-0E4D-B9FC-288F3630011D}" type="slidenum">
              <a:rPr lang="en-US" smtClean="0"/>
              <a:t>‹#›</a:t>
            </a:fld>
            <a:endParaRPr lang="en-US"/>
          </a:p>
        </p:txBody>
      </p:sp>
    </p:spTree>
    <p:extLst>
      <p:ext uri="{BB962C8B-B14F-4D97-AF65-F5344CB8AC3E}">
        <p14:creationId xmlns:p14="http://schemas.microsoft.com/office/powerpoint/2010/main" val="42438939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My name is Allen Miller and today I will be looking at the Average Daily Score for the MLB between 2006 to 2016</a:t>
            </a:r>
          </a:p>
        </p:txBody>
      </p:sp>
      <p:sp>
        <p:nvSpPr>
          <p:cNvPr id="4" name="Slide Number Placeholder 3"/>
          <p:cNvSpPr>
            <a:spLocks noGrp="1"/>
          </p:cNvSpPr>
          <p:nvPr>
            <p:ph type="sldNum" sz="quarter" idx="5"/>
          </p:nvPr>
        </p:nvSpPr>
        <p:spPr/>
        <p:txBody>
          <a:bodyPr/>
          <a:lstStyle/>
          <a:p>
            <a:fld id="{DB97AEF8-55A0-0E4D-B9FC-288F3630011D}" type="slidenum">
              <a:rPr lang="en-US" smtClean="0"/>
              <a:t>1</a:t>
            </a:fld>
            <a:endParaRPr lang="en-US"/>
          </a:p>
        </p:txBody>
      </p:sp>
    </p:spTree>
    <p:extLst>
      <p:ext uri="{BB962C8B-B14F-4D97-AF65-F5344CB8AC3E}">
        <p14:creationId xmlns:p14="http://schemas.microsoft.com/office/powerpoint/2010/main" val="5471383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comparing the statistics of all my models, I decided to forecast with the Multivariate ARIMA model. </a:t>
            </a:r>
          </a:p>
          <a:p>
            <a:endParaRPr lang="en-US" dirty="0"/>
          </a:p>
          <a:p>
            <a:r>
              <a:rPr lang="en-US" dirty="0"/>
              <a:t>Though this is my first choice, I would feel relatively comfortable using the Neural Network to forecast short term scores event though the ASE doesn't show it as being the second-best model.</a:t>
            </a:r>
          </a:p>
        </p:txBody>
      </p:sp>
      <p:sp>
        <p:nvSpPr>
          <p:cNvPr id="4" name="Slide Number Placeholder 3"/>
          <p:cNvSpPr>
            <a:spLocks noGrp="1"/>
          </p:cNvSpPr>
          <p:nvPr>
            <p:ph type="sldNum" sz="quarter" idx="5"/>
          </p:nvPr>
        </p:nvSpPr>
        <p:spPr/>
        <p:txBody>
          <a:bodyPr/>
          <a:lstStyle/>
          <a:p>
            <a:fld id="{DB97AEF8-55A0-0E4D-B9FC-288F3630011D}" type="slidenum">
              <a:rPr lang="en-US" smtClean="0"/>
              <a:t>10</a:t>
            </a:fld>
            <a:endParaRPr lang="en-US"/>
          </a:p>
        </p:txBody>
      </p:sp>
    </p:spTree>
    <p:extLst>
      <p:ext uri="{BB962C8B-B14F-4D97-AF65-F5344CB8AC3E}">
        <p14:creationId xmlns:p14="http://schemas.microsoft.com/office/powerpoint/2010/main" val="32693755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my Multivariate ARIMA(1,0,1) model with a seasonality of 180 I forecasted the next 100 daily average scores with a 95% prediction limit </a:t>
            </a:r>
          </a:p>
          <a:p>
            <a:endParaRPr lang="en-US" dirty="0"/>
          </a:p>
          <a:p>
            <a:r>
              <a:rPr lang="en-US" dirty="0"/>
              <a:t>This model appears to be very useful and could be implemented for many different business solutions</a:t>
            </a:r>
          </a:p>
          <a:p>
            <a:r>
              <a:rPr lang="en-US" dirty="0"/>
              <a:t>such as </a:t>
            </a:r>
          </a:p>
          <a:p>
            <a:r>
              <a:rPr lang="en-US" dirty="0"/>
              <a:t>teams adjusting their hitting approach to try and hit more homeruns</a:t>
            </a:r>
          </a:p>
          <a:p>
            <a:r>
              <a:rPr lang="en-US" dirty="0"/>
              <a:t>teams adjusting their pitching approach by  working to strike out the other team more often</a:t>
            </a:r>
          </a:p>
          <a:p>
            <a:r>
              <a:rPr lang="en-US" dirty="0"/>
              <a:t>and setting betting lines</a:t>
            </a:r>
          </a:p>
          <a:p>
            <a:endParaRPr lang="en-US" dirty="0"/>
          </a:p>
          <a:p>
            <a:r>
              <a:rPr lang="en-US" dirty="0"/>
              <a:t>I hope you have enjoyed my analysis, Thank you.</a:t>
            </a:r>
          </a:p>
          <a:p>
            <a:endParaRPr lang="en-US" dirty="0"/>
          </a:p>
        </p:txBody>
      </p:sp>
      <p:sp>
        <p:nvSpPr>
          <p:cNvPr id="4" name="Slide Number Placeholder 3"/>
          <p:cNvSpPr>
            <a:spLocks noGrp="1"/>
          </p:cNvSpPr>
          <p:nvPr>
            <p:ph type="sldNum" sz="quarter" idx="5"/>
          </p:nvPr>
        </p:nvSpPr>
        <p:spPr/>
        <p:txBody>
          <a:bodyPr/>
          <a:lstStyle/>
          <a:p>
            <a:fld id="{DB97AEF8-55A0-0E4D-B9FC-288F3630011D}" type="slidenum">
              <a:rPr lang="en-US" smtClean="0"/>
              <a:t>11</a:t>
            </a:fld>
            <a:endParaRPr lang="en-US"/>
          </a:p>
        </p:txBody>
      </p:sp>
    </p:spTree>
    <p:extLst>
      <p:ext uri="{BB962C8B-B14F-4D97-AF65-F5344CB8AC3E}">
        <p14:creationId xmlns:p14="http://schemas.microsoft.com/office/powerpoint/2010/main" val="6418925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data was obtained from an MLB statistical data set on the Data World website</a:t>
            </a:r>
          </a:p>
          <a:p>
            <a:endParaRPr lang="en-US" dirty="0"/>
          </a:p>
          <a:p>
            <a:r>
              <a:rPr lang="en-US" dirty="0"/>
              <a:t>Original data set has records for over 100 MLB seasons</a:t>
            </a:r>
          </a:p>
          <a:p>
            <a:endParaRPr lang="en-US" dirty="0"/>
          </a:p>
          <a:p>
            <a:r>
              <a:rPr lang="en-US" dirty="0"/>
              <a:t>I cleaned the data by transforming the date to a usable state</a:t>
            </a:r>
          </a:p>
          <a:p>
            <a:endParaRPr lang="en-US" dirty="0"/>
          </a:p>
          <a:p>
            <a:r>
              <a:rPr lang="en-US" dirty="0"/>
              <a:t>Limited the data to only between 2006 and 2016</a:t>
            </a:r>
          </a:p>
          <a:p>
            <a:endParaRPr lang="en-US" dirty="0"/>
          </a:p>
          <a:p>
            <a:r>
              <a:rPr lang="en-US" dirty="0"/>
              <a:t>I chose to start my analysis by only looking at the Average Daily Home Team Score, Average Daily Home Team Homeruns, Average Daily Home Team Strikeouts, and the Average Daily Attendance.</a:t>
            </a:r>
          </a:p>
          <a:p>
            <a:endParaRPr lang="en-US" dirty="0"/>
          </a:p>
          <a:p>
            <a:r>
              <a:rPr lang="en-US" dirty="0"/>
              <a:t>There were 2 missing values in attendance that were due to civil unrest, these were imputed with a 0</a:t>
            </a:r>
          </a:p>
          <a:p>
            <a:endParaRPr lang="en-US" dirty="0"/>
          </a:p>
        </p:txBody>
      </p:sp>
      <p:sp>
        <p:nvSpPr>
          <p:cNvPr id="4" name="Slide Number Placeholder 3"/>
          <p:cNvSpPr>
            <a:spLocks noGrp="1"/>
          </p:cNvSpPr>
          <p:nvPr>
            <p:ph type="sldNum" sz="quarter" idx="5"/>
          </p:nvPr>
        </p:nvSpPr>
        <p:spPr/>
        <p:txBody>
          <a:bodyPr/>
          <a:lstStyle/>
          <a:p>
            <a:fld id="{DB97AEF8-55A0-0E4D-B9FC-288F3630011D}" type="slidenum">
              <a:rPr lang="en-US" smtClean="0"/>
              <a:t>2</a:t>
            </a:fld>
            <a:endParaRPr lang="en-US"/>
          </a:p>
        </p:txBody>
      </p:sp>
    </p:spTree>
    <p:extLst>
      <p:ext uri="{BB962C8B-B14F-4D97-AF65-F5344CB8AC3E}">
        <p14:creationId xmlns:p14="http://schemas.microsoft.com/office/powerpoint/2010/main" val="2267881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took the average home team score of all games played on a day and used that value for analysis. </a:t>
            </a:r>
          </a:p>
          <a:p>
            <a:endParaRPr lang="en-US" dirty="0"/>
          </a:p>
          <a:p>
            <a:r>
              <a:rPr lang="en-US" dirty="0"/>
              <a:t>This process was repeated for the 3 other predictors. </a:t>
            </a:r>
          </a:p>
          <a:p>
            <a:endParaRPr lang="en-US" dirty="0"/>
          </a:p>
          <a:p>
            <a:r>
              <a:rPr lang="en-US" dirty="0"/>
              <a:t>Finally after performing analysis on each variable I decided to remove the average attendance from any further modeling.</a:t>
            </a:r>
          </a:p>
        </p:txBody>
      </p:sp>
      <p:sp>
        <p:nvSpPr>
          <p:cNvPr id="4" name="Slide Number Placeholder 3"/>
          <p:cNvSpPr>
            <a:spLocks noGrp="1"/>
          </p:cNvSpPr>
          <p:nvPr>
            <p:ph type="sldNum" sz="quarter" idx="5"/>
          </p:nvPr>
        </p:nvSpPr>
        <p:spPr/>
        <p:txBody>
          <a:bodyPr/>
          <a:lstStyle/>
          <a:p>
            <a:fld id="{DB97AEF8-55A0-0E4D-B9FC-288F3630011D}" type="slidenum">
              <a:rPr lang="en-US" smtClean="0"/>
              <a:t>3</a:t>
            </a:fld>
            <a:endParaRPr lang="en-US"/>
          </a:p>
        </p:txBody>
      </p:sp>
    </p:spTree>
    <p:extLst>
      <p:ext uri="{BB962C8B-B14F-4D97-AF65-F5344CB8AC3E}">
        <p14:creationId xmlns:p14="http://schemas.microsoft.com/office/powerpoint/2010/main" val="21379462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Looking at just the Average Daily Home Score modeled over the course of 11 seasons I found that the data exhibited signs of being non-stationary due to some evidence of seasonality. I found that period to be about 180 games.</a:t>
            </a:r>
          </a:p>
          <a:p>
            <a:endParaRPr lang="en-US" dirty="0"/>
          </a:p>
          <a:p>
            <a:r>
              <a:rPr lang="en-US" dirty="0"/>
              <a:t>When I plotted the auto correlations with confidence limits, I personally felt that enough lags fell out-side the limits that I could not call this white noise. </a:t>
            </a:r>
          </a:p>
        </p:txBody>
      </p:sp>
      <p:sp>
        <p:nvSpPr>
          <p:cNvPr id="4" name="Slide Number Placeholder 3"/>
          <p:cNvSpPr>
            <a:spLocks noGrp="1"/>
          </p:cNvSpPr>
          <p:nvPr>
            <p:ph type="sldNum" sz="quarter" idx="5"/>
          </p:nvPr>
        </p:nvSpPr>
        <p:spPr/>
        <p:txBody>
          <a:bodyPr/>
          <a:lstStyle/>
          <a:p>
            <a:fld id="{DB97AEF8-55A0-0E4D-B9FC-288F3630011D}" type="slidenum">
              <a:rPr lang="en-US" smtClean="0"/>
              <a:t>4</a:t>
            </a:fld>
            <a:endParaRPr lang="en-US"/>
          </a:p>
        </p:txBody>
      </p:sp>
    </p:spTree>
    <p:extLst>
      <p:ext uri="{BB962C8B-B14F-4D97-AF65-F5344CB8AC3E}">
        <p14:creationId xmlns:p14="http://schemas.microsoft.com/office/powerpoint/2010/main" val="8029208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Doing ARIMA analysis on the one variable I found that an ARIMA (3,0,1) with seasonality of 180 seemed to model the data the best. </a:t>
            </a:r>
          </a:p>
          <a:p>
            <a:endParaRPr lang="en-US" dirty="0"/>
          </a:p>
          <a:p>
            <a:r>
              <a:rPr lang="en-US" dirty="0"/>
              <a:t>Differencing the data seemed to only leave white noise in the model visually, however the p-value suggests other wise. </a:t>
            </a:r>
          </a:p>
          <a:p>
            <a:endParaRPr lang="en-US" dirty="0"/>
          </a:p>
          <a:p>
            <a:r>
              <a:rPr lang="en-US" dirty="0"/>
              <a:t>Long-term and short-term forecasts seemed to perform similarly with one another, and though the plot shows evidence that these aren't the best predictions, it is a good starting spot for future models.</a:t>
            </a:r>
          </a:p>
        </p:txBody>
      </p:sp>
      <p:sp>
        <p:nvSpPr>
          <p:cNvPr id="4" name="Slide Number Placeholder 3"/>
          <p:cNvSpPr>
            <a:spLocks noGrp="1"/>
          </p:cNvSpPr>
          <p:nvPr>
            <p:ph type="sldNum" sz="quarter" idx="5"/>
          </p:nvPr>
        </p:nvSpPr>
        <p:spPr/>
        <p:txBody>
          <a:bodyPr/>
          <a:lstStyle/>
          <a:p>
            <a:fld id="{DB97AEF8-55A0-0E4D-B9FC-288F3630011D}" type="slidenum">
              <a:rPr lang="en-US" smtClean="0"/>
              <a:t>5</a:t>
            </a:fld>
            <a:endParaRPr lang="en-US"/>
          </a:p>
        </p:txBody>
      </p:sp>
    </p:spTree>
    <p:extLst>
      <p:ext uri="{BB962C8B-B14F-4D97-AF65-F5344CB8AC3E}">
        <p14:creationId xmlns:p14="http://schemas.microsoft.com/office/powerpoint/2010/main" val="20246601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moved from a Univariate ARIMA analysis to a Multivariate ARIMA analysis. I added in the predictors of Average Daily Homeruns, and Average Daily Strike outs and landed on an ARIMA(1,0,1) with a seasonality of 180</a:t>
            </a:r>
          </a:p>
          <a:p>
            <a:endParaRPr lang="en-US" dirty="0"/>
          </a:p>
          <a:p>
            <a:r>
              <a:rPr lang="en-US" dirty="0"/>
              <a:t>This model seemed to really out-perform the univariate model as the remaining variation shows evidence of being white noise. </a:t>
            </a:r>
          </a:p>
          <a:p>
            <a:endParaRPr lang="en-US" dirty="0"/>
          </a:p>
          <a:p>
            <a:r>
              <a:rPr lang="en-US" dirty="0"/>
              <a:t>This model's 15 game ASE score seems to perform really well. However, this model really shines at predicting scores long term as the 75 Games ASE score of 0.5674 was the best I got for any time period for any of my models.</a:t>
            </a:r>
          </a:p>
          <a:p>
            <a:endParaRPr lang="en-US" dirty="0"/>
          </a:p>
          <a:p>
            <a:r>
              <a:rPr lang="en-US" dirty="0"/>
              <a:t>Comparing ASE scores to the univariate mode, I found that this model is clearly more useful at modeling the Average daily score and the plot shows this as the predictions do a decent job of following the actual values. </a:t>
            </a:r>
          </a:p>
          <a:p>
            <a:endParaRPr lang="en-US" dirty="0"/>
          </a:p>
          <a:p>
            <a:r>
              <a:rPr lang="en-US" dirty="0"/>
              <a:t>My only real criticism of this model is that at times it can be conservative.</a:t>
            </a:r>
          </a:p>
        </p:txBody>
      </p:sp>
      <p:sp>
        <p:nvSpPr>
          <p:cNvPr id="4" name="Slide Number Placeholder 3"/>
          <p:cNvSpPr>
            <a:spLocks noGrp="1"/>
          </p:cNvSpPr>
          <p:nvPr>
            <p:ph type="sldNum" sz="quarter" idx="5"/>
          </p:nvPr>
        </p:nvSpPr>
        <p:spPr/>
        <p:txBody>
          <a:bodyPr/>
          <a:lstStyle/>
          <a:p>
            <a:fld id="{DB97AEF8-55A0-0E4D-B9FC-288F3630011D}" type="slidenum">
              <a:rPr lang="en-US" smtClean="0"/>
              <a:t>6</a:t>
            </a:fld>
            <a:endParaRPr lang="en-US"/>
          </a:p>
        </p:txBody>
      </p:sp>
    </p:spTree>
    <p:extLst>
      <p:ext uri="{BB962C8B-B14F-4D97-AF65-F5344CB8AC3E}">
        <p14:creationId xmlns:p14="http://schemas.microsoft.com/office/powerpoint/2010/main" val="24861333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VAR models can be useful for seeing the evolution of multivariate time series as they require less information to be known about the variables. However, for this data the VAR model performed sub-optimal.</a:t>
            </a:r>
          </a:p>
          <a:p>
            <a:endParaRPr lang="en-US" dirty="0"/>
          </a:p>
          <a:p>
            <a:r>
              <a:rPr lang="en-US" dirty="0"/>
              <a:t>Due to stationarity concerns the VAR model predicted the mean of the observations (about 4.3) over all times. </a:t>
            </a:r>
          </a:p>
          <a:p>
            <a:endParaRPr lang="en-US" dirty="0"/>
          </a:p>
          <a:p>
            <a:r>
              <a:rPr lang="en-US" dirty="0"/>
              <a:t>Though this can be a usable value, I don't feel that this model provides any extra insight into predicting future scores.</a:t>
            </a:r>
          </a:p>
          <a:p>
            <a:endParaRPr lang="en-US" dirty="0"/>
          </a:p>
          <a:p>
            <a:r>
              <a:rPr lang="en-US" dirty="0"/>
              <a:t>However, Statistically this ended up being one of my better models with ASE scores below 1.</a:t>
            </a:r>
          </a:p>
        </p:txBody>
      </p:sp>
      <p:sp>
        <p:nvSpPr>
          <p:cNvPr id="4" name="Slide Number Placeholder 3"/>
          <p:cNvSpPr>
            <a:spLocks noGrp="1"/>
          </p:cNvSpPr>
          <p:nvPr>
            <p:ph type="sldNum" sz="quarter" idx="5"/>
          </p:nvPr>
        </p:nvSpPr>
        <p:spPr/>
        <p:txBody>
          <a:bodyPr/>
          <a:lstStyle/>
          <a:p>
            <a:fld id="{DB97AEF8-55A0-0E4D-B9FC-288F3630011D}" type="slidenum">
              <a:rPr lang="en-US" smtClean="0"/>
              <a:t>7</a:t>
            </a:fld>
            <a:endParaRPr lang="en-US"/>
          </a:p>
        </p:txBody>
      </p:sp>
    </p:spTree>
    <p:extLst>
      <p:ext uri="{BB962C8B-B14F-4D97-AF65-F5344CB8AC3E}">
        <p14:creationId xmlns:p14="http://schemas.microsoft.com/office/powerpoint/2010/main" val="33229869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neural network model takes input from the original data, adds a weight to the input and sends it to a hidden node which contains an activation function to perform analysis on it and provide an out put value. </a:t>
            </a:r>
          </a:p>
          <a:p>
            <a:endParaRPr lang="en-US" dirty="0"/>
          </a:p>
          <a:p>
            <a:r>
              <a:rPr lang="en-US" dirty="0"/>
              <a:t>Neural Networks can be very demanding on a systems hardware, because of this I had issues with my system hanging when running multivariate analysis. </a:t>
            </a:r>
          </a:p>
          <a:p>
            <a:endParaRPr lang="en-US" dirty="0"/>
          </a:p>
          <a:p>
            <a:r>
              <a:rPr lang="en-US" dirty="0"/>
              <a:t>So instead, I created a neural network only using the Average Daily Home Score as an input and saw promising results. </a:t>
            </a:r>
          </a:p>
          <a:p>
            <a:endParaRPr lang="en-US" dirty="0"/>
          </a:p>
          <a:p>
            <a:r>
              <a:rPr lang="en-US" dirty="0"/>
              <a:t>This model had 10 hidden nodes and visually provided some promising forecasts. </a:t>
            </a:r>
          </a:p>
          <a:p>
            <a:endParaRPr lang="en-US" dirty="0"/>
          </a:p>
          <a:p>
            <a:r>
              <a:rPr lang="en-US" dirty="0"/>
              <a:t>It appears that the predictions do peak a little early and, towards the end of the 75 game period become a little unreliable. </a:t>
            </a:r>
          </a:p>
          <a:p>
            <a:endParaRPr lang="en-US" dirty="0"/>
          </a:p>
          <a:p>
            <a:r>
              <a:rPr lang="en-US" dirty="0"/>
              <a:t>I feel that with some extra parameter tuning and including the 2 other features this model could provide excellent predictions.</a:t>
            </a:r>
          </a:p>
        </p:txBody>
      </p:sp>
      <p:sp>
        <p:nvSpPr>
          <p:cNvPr id="4" name="Slide Number Placeholder 3"/>
          <p:cNvSpPr>
            <a:spLocks noGrp="1"/>
          </p:cNvSpPr>
          <p:nvPr>
            <p:ph type="sldNum" sz="quarter" idx="5"/>
          </p:nvPr>
        </p:nvSpPr>
        <p:spPr/>
        <p:txBody>
          <a:bodyPr/>
          <a:lstStyle/>
          <a:p>
            <a:fld id="{DB97AEF8-55A0-0E4D-B9FC-288F3630011D}" type="slidenum">
              <a:rPr lang="en-US" smtClean="0"/>
              <a:t>8</a:t>
            </a:fld>
            <a:endParaRPr lang="en-US"/>
          </a:p>
        </p:txBody>
      </p:sp>
    </p:spTree>
    <p:extLst>
      <p:ext uri="{BB962C8B-B14F-4D97-AF65-F5344CB8AC3E}">
        <p14:creationId xmlns:p14="http://schemas.microsoft.com/office/powerpoint/2010/main" val="11954294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finally created an ensemble model by first fitting a sinusoidal line to the data set with a period of 180 games. </a:t>
            </a:r>
          </a:p>
          <a:p>
            <a:endParaRPr lang="en-US" dirty="0"/>
          </a:p>
          <a:p>
            <a:r>
              <a:rPr lang="en-US" dirty="0"/>
              <a:t>I then took the residuals and modeled them using VAR</a:t>
            </a:r>
          </a:p>
          <a:p>
            <a:endParaRPr lang="en-US" dirty="0"/>
          </a:p>
          <a:p>
            <a:r>
              <a:rPr lang="en-US" dirty="0"/>
              <a:t>I did this to try and improve how VAR worked with this data and the results were not good.</a:t>
            </a:r>
          </a:p>
          <a:p>
            <a:endParaRPr lang="en-US" dirty="0"/>
          </a:p>
          <a:p>
            <a:r>
              <a:rPr lang="en-US" dirty="0"/>
              <a:t>This model ended up with the worst ASE scores of all my models.</a:t>
            </a:r>
          </a:p>
        </p:txBody>
      </p:sp>
      <p:sp>
        <p:nvSpPr>
          <p:cNvPr id="4" name="Slide Number Placeholder 3"/>
          <p:cNvSpPr>
            <a:spLocks noGrp="1"/>
          </p:cNvSpPr>
          <p:nvPr>
            <p:ph type="sldNum" sz="quarter" idx="5"/>
          </p:nvPr>
        </p:nvSpPr>
        <p:spPr/>
        <p:txBody>
          <a:bodyPr/>
          <a:lstStyle/>
          <a:p>
            <a:fld id="{DB97AEF8-55A0-0E4D-B9FC-288F3630011D}" type="slidenum">
              <a:rPr lang="en-US" smtClean="0"/>
              <a:t>9</a:t>
            </a:fld>
            <a:endParaRPr lang="en-US"/>
          </a:p>
        </p:txBody>
      </p:sp>
    </p:spTree>
    <p:extLst>
      <p:ext uri="{BB962C8B-B14F-4D97-AF65-F5344CB8AC3E}">
        <p14:creationId xmlns:p14="http://schemas.microsoft.com/office/powerpoint/2010/main" val="30257671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1007533" y="0"/>
            <a:ext cx="7934348"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8941881"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2611808" y="3428998"/>
            <a:ext cx="5518066" cy="2268559"/>
          </a:xfrm>
        </p:spPr>
        <p:txBody>
          <a:bodyPr anchor="t">
            <a:normAutofit/>
          </a:bodyPr>
          <a:lstStyle>
            <a:lvl1pPr algn="r">
              <a:defRPr sz="6000"/>
            </a:lvl1pPr>
          </a:lstStyle>
          <a:p>
            <a:r>
              <a:rPr lang="en-US"/>
              <a:t>Click to edit Master title style</a:t>
            </a:r>
            <a:endParaRPr lang="en-US" dirty="0"/>
          </a:p>
        </p:txBody>
      </p:sp>
      <p:sp>
        <p:nvSpPr>
          <p:cNvPr id="3" name="Subtitle 2"/>
          <p:cNvSpPr>
            <a:spLocks noGrp="1"/>
          </p:cNvSpPr>
          <p:nvPr>
            <p:ph type="subTitle" idx="1"/>
          </p:nvPr>
        </p:nvSpPr>
        <p:spPr>
          <a:xfrm>
            <a:off x="2772274" y="2268786"/>
            <a:ext cx="5357600" cy="1160213"/>
          </a:xfrm>
        </p:spPr>
        <p:txBody>
          <a:bodyPr tIns="0" anchor="b">
            <a:normAutofit/>
          </a:bodyPr>
          <a:lstStyle>
            <a:lvl1pPr marL="0" indent="0" algn="r">
              <a:buNone/>
              <a:defRPr sz="1800" b="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DB604A2-E68E-4F4F-9210-5C78B1A129E5}" type="datetimeFigureOut">
              <a:rPr lang="en-US" smtClean="0"/>
              <a:t>7/31/21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rIns="45720"/>
          <a:lstStyle/>
          <a:p>
            <a:fld id="{8CFE422B-8233-F642-9579-01AF427A392F}" type="slidenum">
              <a:rPr lang="en-US" smtClean="0"/>
              <a:t>‹#›</a:t>
            </a:fld>
            <a:endParaRPr lang="en-US"/>
          </a:p>
        </p:txBody>
      </p:sp>
      <p:sp>
        <p:nvSpPr>
          <p:cNvPr id="13" name="TextBox 12"/>
          <p:cNvSpPr txBox="1"/>
          <p:nvPr/>
        </p:nvSpPr>
        <p:spPr>
          <a:xfrm>
            <a:off x="2191282" y="3262852"/>
            <a:ext cx="415636" cy="461665"/>
          </a:xfrm>
          <a:prstGeom prst="rect">
            <a:avLst/>
          </a:prstGeom>
          <a:noFill/>
        </p:spPr>
        <p:txBody>
          <a:bodyPr wrap="square" rtlCol="0">
            <a:spAutoFit/>
          </a:bodyPr>
          <a:lstStyle/>
          <a:p>
            <a:pPr algn="r"/>
            <a:r>
              <a:rPr lang="en-US" sz="2400" dirty="0">
                <a:solidFill>
                  <a:schemeClr val="accent6"/>
                </a:solidFill>
                <a:latin typeface="Wingdings 3" panose="05040102010807070707" pitchFamily="18" charset="2"/>
              </a:rPr>
              <a:t>z</a:t>
            </a:r>
            <a:endParaRPr lang="en-US" sz="24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31135801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4" name="Rectangle 13"/>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TextBox 8"/>
          <p:cNvSpPr txBox="1"/>
          <p:nvPr/>
        </p:nvSpPr>
        <p:spPr>
          <a:xfrm>
            <a:off x="2194236" y="641225"/>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11808" y="808056"/>
            <a:ext cx="7954091" cy="1077229"/>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DB604A2-E68E-4F4F-9210-5C78B1A129E5}" type="datetimeFigureOut">
              <a:rPr lang="en-US" smtClean="0"/>
              <a:t>7/31/21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FE422B-8233-F642-9579-01AF427A392F}" type="slidenum">
              <a:rPr lang="en-US" smtClean="0"/>
              <a:t>‹#›</a:t>
            </a:fld>
            <a:endParaRPr lang="en-US"/>
          </a:p>
        </p:txBody>
      </p:sp>
    </p:spTree>
    <p:extLst>
      <p:ext uri="{BB962C8B-B14F-4D97-AF65-F5344CB8AC3E}">
        <p14:creationId xmlns:p14="http://schemas.microsoft.com/office/powerpoint/2010/main" val="30512410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5" name="Rectangle 14"/>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TextBox 8"/>
          <p:cNvSpPr txBox="1"/>
          <p:nvPr/>
        </p:nvSpPr>
        <p:spPr>
          <a:xfrm rot="5400000">
            <a:off x="10337141" y="416061"/>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Vertical Title 1"/>
          <p:cNvSpPr>
            <a:spLocks noGrp="1"/>
          </p:cNvSpPr>
          <p:nvPr>
            <p:ph type="title" orient="vert"/>
          </p:nvPr>
        </p:nvSpPr>
        <p:spPr>
          <a:xfrm>
            <a:off x="9239380" y="805818"/>
            <a:ext cx="1326519" cy="5244126"/>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2608751" y="970410"/>
            <a:ext cx="6466903" cy="507953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DB604A2-E68E-4F4F-9210-5C78B1A129E5}" type="datetimeFigureOut">
              <a:rPr lang="en-US" smtClean="0"/>
              <a:t>7/31/21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FE422B-8233-F642-9579-01AF427A392F}" type="slidenum">
              <a:rPr lang="en-US" smtClean="0"/>
              <a:t>‹#›</a:t>
            </a:fld>
            <a:endParaRPr lang="en-US"/>
          </a:p>
        </p:txBody>
      </p:sp>
    </p:spTree>
    <p:extLst>
      <p:ext uri="{BB962C8B-B14F-4D97-AF65-F5344CB8AC3E}">
        <p14:creationId xmlns:p14="http://schemas.microsoft.com/office/powerpoint/2010/main" val="8038847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9" name="Rectangle 28"/>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DB604A2-E68E-4F4F-9210-5C78B1A129E5}" type="datetimeFigureOut">
              <a:rPr lang="en-US" smtClean="0"/>
              <a:t>7/31/21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FE422B-8233-F642-9579-01AF427A392F}" type="slidenum">
              <a:rPr lang="en-US" smtClean="0"/>
              <a:t>‹#›</a:t>
            </a:fld>
            <a:endParaRPr lang="en-US"/>
          </a:p>
        </p:txBody>
      </p:sp>
      <p:sp>
        <p:nvSpPr>
          <p:cNvPr id="7" name="TextBox 6"/>
          <p:cNvSpPr txBox="1"/>
          <p:nvPr/>
        </p:nvSpPr>
        <p:spPr>
          <a:xfrm>
            <a:off x="2194943" y="641225"/>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7215791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4" name="Rectangle 23"/>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TextBox 10"/>
          <p:cNvSpPr txBox="1"/>
          <p:nvPr/>
        </p:nvSpPr>
        <p:spPr>
          <a:xfrm>
            <a:off x="2191843" y="2962586"/>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09873" y="3147254"/>
            <a:ext cx="7956560" cy="1424746"/>
          </a:xfrm>
        </p:spPr>
        <p:txBody>
          <a:bodyPr anchor="t">
            <a:normAutofit/>
          </a:bodyPr>
          <a:lstStyle>
            <a:lvl1pPr algn="r">
              <a:defRPr sz="3200"/>
            </a:lvl1pPr>
          </a:lstStyle>
          <a:p>
            <a:r>
              <a:rPr lang="en-US"/>
              <a:t>Click to edit Master title style</a:t>
            </a:r>
            <a:endParaRPr lang="en-US" dirty="0"/>
          </a:p>
        </p:txBody>
      </p:sp>
      <p:sp>
        <p:nvSpPr>
          <p:cNvPr id="3" name="Text Placeholder 2"/>
          <p:cNvSpPr>
            <a:spLocks noGrp="1"/>
          </p:cNvSpPr>
          <p:nvPr>
            <p:ph type="body" idx="1"/>
          </p:nvPr>
        </p:nvSpPr>
        <p:spPr>
          <a:xfrm>
            <a:off x="2773968" y="2268786"/>
            <a:ext cx="7791931" cy="878468"/>
          </a:xfrm>
        </p:spPr>
        <p:txBody>
          <a:bodyPr tIns="0" anchor="b">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DB604A2-E68E-4F4F-9210-5C78B1A129E5}" type="datetimeFigureOut">
              <a:rPr lang="en-US" smtClean="0"/>
              <a:t>7/31/21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FE422B-8233-F642-9579-01AF427A392F}" type="slidenum">
              <a:rPr lang="en-US" smtClean="0"/>
              <a:t>‹#›</a:t>
            </a:fld>
            <a:endParaRPr lang="en-US"/>
          </a:p>
        </p:txBody>
      </p:sp>
    </p:spTree>
    <p:extLst>
      <p:ext uri="{BB962C8B-B14F-4D97-AF65-F5344CB8AC3E}">
        <p14:creationId xmlns:p14="http://schemas.microsoft.com/office/powerpoint/2010/main" val="4700502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6" name="Rectangle 25"/>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Rectangle 26"/>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609873" y="805817"/>
            <a:ext cx="7950984" cy="10817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2605374" y="2052116"/>
            <a:ext cx="3891960" cy="39978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66636" y="2052114"/>
            <a:ext cx="3894222" cy="399782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DB604A2-E68E-4F4F-9210-5C78B1A129E5}" type="datetimeFigureOut">
              <a:rPr lang="en-US" smtClean="0"/>
              <a:t>7/31/21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FE422B-8233-F642-9579-01AF427A392F}" type="slidenum">
              <a:rPr lang="en-US" smtClean="0"/>
              <a:t>‹#›</a:t>
            </a:fld>
            <a:endParaRPr lang="en-US"/>
          </a:p>
        </p:txBody>
      </p:sp>
      <p:sp>
        <p:nvSpPr>
          <p:cNvPr id="10" name="TextBox 9"/>
          <p:cNvSpPr txBox="1"/>
          <p:nvPr/>
        </p:nvSpPr>
        <p:spPr>
          <a:xfrm>
            <a:off x="2196172" y="641223"/>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1134341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0" name="Rectangle 19"/>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Rectangle 20"/>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TextBox 11"/>
          <p:cNvSpPr txBox="1"/>
          <p:nvPr/>
        </p:nvSpPr>
        <p:spPr>
          <a:xfrm>
            <a:off x="2193650" y="636424"/>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09873" y="805818"/>
            <a:ext cx="7956560" cy="1078348"/>
          </a:xfrm>
        </p:spPr>
        <p:txBody>
          <a:bodyPr/>
          <a:lstStyle/>
          <a:p>
            <a:r>
              <a:rPr lang="en-US"/>
              <a:t>Click to edit Master title style</a:t>
            </a:r>
            <a:endParaRPr lang="en-US" dirty="0"/>
          </a:p>
        </p:txBody>
      </p:sp>
      <p:sp>
        <p:nvSpPr>
          <p:cNvPr id="3" name="Text Placeholder 2"/>
          <p:cNvSpPr>
            <a:spLocks noGrp="1"/>
          </p:cNvSpPr>
          <p:nvPr>
            <p:ph type="body" idx="1"/>
          </p:nvPr>
        </p:nvSpPr>
        <p:spPr>
          <a:xfrm>
            <a:off x="2609285" y="2052115"/>
            <a:ext cx="3896467" cy="713818"/>
          </a:xfrm>
        </p:spPr>
        <p:txBody>
          <a:bodyPr anchor="b">
            <a:noAutofit/>
          </a:bodyPr>
          <a:lstStyle>
            <a:lvl1pPr marL="0" indent="0" algn="l">
              <a:lnSpc>
                <a:spcPct val="100000"/>
              </a:lnSpc>
              <a:buNone/>
              <a:defRPr sz="2200" b="0" cap="none" baseline="0">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609285" y="2851331"/>
            <a:ext cx="3893623" cy="307143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666634" y="2052115"/>
            <a:ext cx="3899798" cy="713818"/>
          </a:xfrm>
        </p:spPr>
        <p:txBody>
          <a:bodyPr anchor="b">
            <a:noAutofit/>
          </a:bodyPr>
          <a:lstStyle>
            <a:lvl1pPr marL="0" indent="0" algn="l">
              <a:lnSpc>
                <a:spcPct val="100000"/>
              </a:lnSpc>
              <a:buNone/>
              <a:defRPr sz="2200" b="0" cap="none" baseline="0">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66635" y="2851331"/>
            <a:ext cx="3899798" cy="307143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DB604A2-E68E-4F4F-9210-5C78B1A129E5}" type="datetimeFigureOut">
              <a:rPr lang="en-US" smtClean="0"/>
              <a:t>7/31/21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CFE422B-8233-F642-9579-01AF427A392F}" type="slidenum">
              <a:rPr lang="en-US" smtClean="0"/>
              <a:t>‹#›</a:t>
            </a:fld>
            <a:endParaRPr lang="en-US"/>
          </a:p>
        </p:txBody>
      </p:sp>
    </p:spTree>
    <p:extLst>
      <p:ext uri="{BB962C8B-B14F-4D97-AF65-F5344CB8AC3E}">
        <p14:creationId xmlns:p14="http://schemas.microsoft.com/office/powerpoint/2010/main" val="12314323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3" name="Rectangle 12"/>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DB604A2-E68E-4F4F-9210-5C78B1A129E5}" type="datetimeFigureOut">
              <a:rPr lang="en-US" smtClean="0"/>
              <a:t>7/31/21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CFE422B-8233-F642-9579-01AF427A392F}" type="slidenum">
              <a:rPr lang="en-US" smtClean="0"/>
              <a:t>‹#›</a:t>
            </a:fld>
            <a:endParaRPr lang="en-US"/>
          </a:p>
        </p:txBody>
      </p:sp>
      <p:sp>
        <p:nvSpPr>
          <p:cNvPr id="8" name="TextBox 7"/>
          <p:cNvSpPr txBox="1"/>
          <p:nvPr/>
        </p:nvSpPr>
        <p:spPr>
          <a:xfrm>
            <a:off x="2196172" y="641226"/>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26018499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2" name="Rectangle 11"/>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FDB604A2-E68E-4F4F-9210-5C78B1A129E5}" type="datetimeFigureOut">
              <a:rPr lang="en-US" smtClean="0"/>
              <a:t>7/31/21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CFE422B-8233-F642-9579-01AF427A392F}" type="slidenum">
              <a:rPr lang="en-US" smtClean="0"/>
              <a:t>‹#›</a:t>
            </a:fld>
            <a:endParaRPr lang="en-US"/>
          </a:p>
        </p:txBody>
      </p:sp>
    </p:spTree>
    <p:extLst>
      <p:ext uri="{BB962C8B-B14F-4D97-AF65-F5344CB8AC3E}">
        <p14:creationId xmlns:p14="http://schemas.microsoft.com/office/powerpoint/2010/main" val="27323231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5" name="Rectangle 24"/>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6" name="Rectangle 25"/>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TextBox 9"/>
          <p:cNvSpPr txBox="1"/>
          <p:nvPr/>
        </p:nvSpPr>
        <p:spPr>
          <a:xfrm>
            <a:off x="1554154" y="1127550"/>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1970323" y="1282451"/>
            <a:ext cx="2664361" cy="1903241"/>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120154" y="805818"/>
            <a:ext cx="5446278" cy="52441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970322" y="3186154"/>
            <a:ext cx="2664361" cy="2386397"/>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DB604A2-E68E-4F4F-9210-5C78B1A129E5}" type="datetimeFigureOut">
              <a:rPr lang="en-US" smtClean="0"/>
              <a:t>7/31/21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FE422B-8233-F642-9579-01AF427A392F}" type="slidenum">
              <a:rPr lang="en-US" smtClean="0"/>
              <a:t>‹#›</a:t>
            </a:fld>
            <a:endParaRPr lang="en-US"/>
          </a:p>
        </p:txBody>
      </p:sp>
    </p:spTree>
    <p:extLst>
      <p:ext uri="{BB962C8B-B14F-4D97-AF65-F5344CB8AC3E}">
        <p14:creationId xmlns:p14="http://schemas.microsoft.com/office/powerpoint/2010/main" val="25610483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9" name="Rectangle 18"/>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Rectangle 19"/>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6747062" y="3229"/>
            <a:ext cx="4629734" cy="6858000"/>
          </a:xfrm>
          <a:solidFill>
            <a:schemeClr val="tx1">
              <a:alpha val="10000"/>
            </a:schemeClr>
          </a:solidFill>
          <a:ln w="9525" cap="sq">
            <a:noFill/>
            <a:miter lim="800000"/>
          </a:ln>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10" name="TextBox 9"/>
          <p:cNvSpPr txBox="1"/>
          <p:nvPr/>
        </p:nvSpPr>
        <p:spPr>
          <a:xfrm>
            <a:off x="1554686" y="1127550"/>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1971241" y="1282452"/>
            <a:ext cx="3970986" cy="1900473"/>
          </a:xfrm>
        </p:spPr>
        <p:txBody>
          <a:bodyPr anchor="b">
            <a:normAutofit/>
          </a:bodyP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970322" y="3182928"/>
            <a:ext cx="3971874" cy="2386394"/>
          </a:xfrm>
        </p:spPr>
        <p:txBody>
          <a:bodyPr>
            <a:normAutofit/>
          </a:bodyPr>
          <a:lstStyle>
            <a:lvl1pPr marL="0" indent="0" algn="l">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DB604A2-E68E-4F4F-9210-5C78B1A129E5}" type="datetimeFigureOut">
              <a:rPr lang="en-US" smtClean="0"/>
              <a:t>7/31/21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FE422B-8233-F642-9579-01AF427A392F}" type="slidenum">
              <a:rPr lang="en-US" smtClean="0"/>
              <a:t>‹#›</a:t>
            </a:fld>
            <a:endParaRPr lang="en-US"/>
          </a:p>
        </p:txBody>
      </p:sp>
    </p:spTree>
    <p:extLst>
      <p:ext uri="{BB962C8B-B14F-4D97-AF65-F5344CB8AC3E}">
        <p14:creationId xmlns:p14="http://schemas.microsoft.com/office/powerpoint/2010/main" val="25290901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18" name="Picture 17"/>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15" name="Picture 14"/>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8" name="Rectangle 7"/>
          <p:cNvSpPr/>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611808" y="808056"/>
            <a:ext cx="7958331" cy="1077229"/>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773599" y="2052116"/>
            <a:ext cx="7796540" cy="399782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810065" y="5270604"/>
            <a:ext cx="2662729" cy="182880"/>
          </a:xfrm>
          <a:prstGeom prst="rect">
            <a:avLst/>
          </a:prstGeom>
        </p:spPr>
        <p:txBody>
          <a:bodyPr vert="horz" lIns="91440" tIns="18288" rIns="91440" bIns="45720" rtlCol="0" anchor="t"/>
          <a:lstStyle>
            <a:lvl1pPr algn="r">
              <a:defRPr sz="800">
                <a:solidFill>
                  <a:schemeClr val="tx1">
                    <a:tint val="75000"/>
                  </a:schemeClr>
                </a:solidFill>
                <a:latin typeface="+mn-lt"/>
              </a:defRPr>
            </a:lvl1pPr>
          </a:lstStyle>
          <a:p>
            <a:fld id="{FDB604A2-E68E-4F4F-9210-5C78B1A129E5}" type="datetimeFigureOut">
              <a:rPr lang="en-US" smtClean="0"/>
              <a:t>7/31/21</a:t>
            </a:fld>
            <a:endParaRPr lang="en-US"/>
          </a:p>
        </p:txBody>
      </p:sp>
      <p:sp>
        <p:nvSpPr>
          <p:cNvPr id="5" name="Footer Placeholder 4"/>
          <p:cNvSpPr>
            <a:spLocks noGrp="1"/>
          </p:cNvSpPr>
          <p:nvPr>
            <p:ph type="ftr" sz="quarter" idx="3"/>
          </p:nvPr>
        </p:nvSpPr>
        <p:spPr>
          <a:xfrm rot="5400000">
            <a:off x="-2237130" y="3661144"/>
            <a:ext cx="5885352" cy="179176"/>
          </a:xfrm>
          <a:prstGeom prst="rect">
            <a:avLst/>
          </a:prstGeom>
        </p:spPr>
        <p:txBody>
          <a:bodyPr vert="horz" lIns="91440" tIns="45720" rIns="91440" bIns="18288" rtlCol="0" anchor="b"/>
          <a:lstStyle>
            <a:lvl1pPr algn="r">
              <a:defRPr sz="8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58407" y="164592"/>
            <a:ext cx="636727" cy="322851"/>
          </a:xfrm>
          <a:prstGeom prst="rect">
            <a:avLst/>
          </a:prstGeom>
        </p:spPr>
        <p:txBody>
          <a:bodyPr vert="horz" lIns="91440" tIns="45720" rIns="45720" bIns="45720" rtlCol="0" anchor="ctr"/>
          <a:lstStyle>
            <a:lvl1pPr algn="r">
              <a:defRPr sz="1800">
                <a:solidFill>
                  <a:schemeClr val="tx1">
                    <a:tint val="75000"/>
                  </a:schemeClr>
                </a:solidFill>
              </a:defRPr>
            </a:lvl1pPr>
          </a:lstStyle>
          <a:p>
            <a:fld id="{8CFE422B-8233-F642-9579-01AF427A392F}" type="slidenum">
              <a:rPr lang="en-US" smtClean="0"/>
              <a:t>‹#›</a:t>
            </a:fld>
            <a:endParaRPr lang="en-US"/>
          </a:p>
        </p:txBody>
      </p:sp>
      <p:sp>
        <p:nvSpPr>
          <p:cNvPr id="57" name="Rectangle 56"/>
          <p:cNvSpPr/>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190480724"/>
      </p:ext>
    </p:extLst>
  </p:cSld>
  <p:clrMap bg1="dk1" tx1="lt1" bg2="dk2" tx2="lt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r" defTabSz="914400" rtl="0" eaLnBrk="1" latinLnBrk="0" hangingPunct="1">
        <a:lnSpc>
          <a:spcPct val="90000"/>
        </a:lnSpc>
        <a:spcBef>
          <a:spcPct val="0"/>
        </a:spcBef>
        <a:buNone/>
        <a:defRPr sz="3400" b="0" i="0" kern="1200" cap="none">
          <a:solidFill>
            <a:schemeClr val="tx1"/>
          </a:solidFill>
          <a:effectLst/>
          <a:latin typeface="+mj-lt"/>
          <a:ea typeface="+mj-ea"/>
          <a:cs typeface="+mj-cs"/>
        </a:defRPr>
      </a:lvl1pPr>
    </p:titleStyle>
    <p:bodyStyle>
      <a:lvl1pPr marL="34448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2000" kern="1200">
          <a:solidFill>
            <a:schemeClr val="tx1"/>
          </a:solidFill>
          <a:effectLst/>
          <a:latin typeface="+mn-lt"/>
          <a:ea typeface="+mn-ea"/>
          <a:cs typeface="+mn-cs"/>
        </a:defRPr>
      </a:lvl1pPr>
      <a:lvl2pPr marL="79533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800" kern="1200">
          <a:solidFill>
            <a:schemeClr val="tx1"/>
          </a:solidFill>
          <a:effectLst/>
          <a:latin typeface="+mn-lt"/>
          <a:ea typeface="+mn-ea"/>
          <a:cs typeface="+mn-cs"/>
        </a:defRPr>
      </a:lvl2pPr>
      <a:lvl3pPr marL="125888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600" kern="1200">
          <a:solidFill>
            <a:schemeClr val="tx1"/>
          </a:solidFill>
          <a:effectLst/>
          <a:latin typeface="+mn-lt"/>
          <a:ea typeface="+mn-ea"/>
          <a:cs typeface="+mn-cs"/>
        </a:defRPr>
      </a:lvl3pPr>
      <a:lvl4pPr marL="170973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400" kern="1200">
          <a:solidFill>
            <a:schemeClr val="tx1"/>
          </a:solidFill>
          <a:effectLst/>
          <a:latin typeface="+mn-lt"/>
          <a:ea typeface="+mn-ea"/>
          <a:cs typeface="+mn-cs"/>
        </a:defRPr>
      </a:lvl4pPr>
      <a:lvl5pPr marL="217328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5pPr>
      <a:lvl6pPr marL="2642616"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6pPr>
      <a:lvl7pPr marL="3108960"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7pPr>
      <a:lvl8pPr marL="3575304"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8pPr>
      <a:lvl9pPr marL="404164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data.world/dataquest/mlb-game-logs"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tiff"/><Relationship Id="rId7"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6.tiff"/></Relationships>
</file>

<file path=ppt/slides/_rels/slide6.xml.rels><?xml version="1.0" encoding="UTF-8" standalone="yes"?>
<Relationships xmlns="http://schemas.openxmlformats.org/package/2006/relationships"><Relationship Id="rId3" Type="http://schemas.openxmlformats.org/officeDocument/2006/relationships/image" Target="../media/image7.tiff"/><Relationship Id="rId7"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8.tiff"/></Relationships>
</file>

<file path=ppt/slides/_rels/slide7.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0.tiff"/></Relationships>
</file>

<file path=ppt/slides/_rels/slide8.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2.tiff"/></Relationships>
</file>

<file path=ppt/slides/_rels/slide9.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4.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96EE29-D54D-5147-A47F-A8AECFBC73B3}"/>
              </a:ext>
            </a:extLst>
          </p:cNvPr>
          <p:cNvSpPr>
            <a:spLocks noGrp="1"/>
          </p:cNvSpPr>
          <p:nvPr>
            <p:ph type="ctrTitle"/>
          </p:nvPr>
        </p:nvSpPr>
        <p:spPr/>
        <p:txBody>
          <a:bodyPr>
            <a:normAutofit fontScale="90000"/>
          </a:bodyPr>
          <a:lstStyle/>
          <a:p>
            <a:r>
              <a:rPr lang="en-US" dirty="0"/>
              <a:t>MLB Average Daily Score Analysis</a:t>
            </a:r>
          </a:p>
        </p:txBody>
      </p:sp>
      <p:sp>
        <p:nvSpPr>
          <p:cNvPr id="3" name="Subtitle 2">
            <a:extLst>
              <a:ext uri="{FF2B5EF4-FFF2-40B4-BE49-F238E27FC236}">
                <a16:creationId xmlns:a16="http://schemas.microsoft.com/office/drawing/2014/main" id="{35A83805-47D4-AF48-8CC6-1B8DC42F5FF4}"/>
              </a:ext>
            </a:extLst>
          </p:cNvPr>
          <p:cNvSpPr>
            <a:spLocks noGrp="1"/>
          </p:cNvSpPr>
          <p:nvPr>
            <p:ph type="subTitle" idx="1"/>
          </p:nvPr>
        </p:nvSpPr>
        <p:spPr/>
        <p:txBody>
          <a:bodyPr>
            <a:normAutofit fontScale="92500" lnSpcReduction="20000"/>
          </a:bodyPr>
          <a:lstStyle/>
          <a:p>
            <a:r>
              <a:rPr lang="en-US" dirty="0"/>
              <a:t>Allen Miller</a:t>
            </a:r>
          </a:p>
          <a:p>
            <a:r>
              <a:rPr lang="en-US" dirty="0"/>
              <a:t>Southern Methodist University</a:t>
            </a:r>
          </a:p>
          <a:p>
            <a:r>
              <a:rPr lang="en-US" dirty="0"/>
              <a:t>DS 6373</a:t>
            </a:r>
          </a:p>
        </p:txBody>
      </p:sp>
    </p:spTree>
    <p:extLst>
      <p:ext uri="{BB962C8B-B14F-4D97-AF65-F5344CB8AC3E}">
        <p14:creationId xmlns:p14="http://schemas.microsoft.com/office/powerpoint/2010/main" val="25414194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154CC3-421F-4346-B1AC-A7D8B09E1CE5}"/>
              </a:ext>
            </a:extLst>
          </p:cNvPr>
          <p:cNvSpPr>
            <a:spLocks noGrp="1"/>
          </p:cNvSpPr>
          <p:nvPr>
            <p:ph type="title"/>
          </p:nvPr>
        </p:nvSpPr>
        <p:spPr>
          <a:xfrm>
            <a:off x="2611808" y="2986"/>
            <a:ext cx="7958331" cy="1077229"/>
          </a:xfrm>
        </p:spPr>
        <p:txBody>
          <a:bodyPr/>
          <a:lstStyle/>
          <a:p>
            <a:r>
              <a:rPr lang="en-US" dirty="0"/>
              <a:t>Comparison Table</a:t>
            </a:r>
          </a:p>
        </p:txBody>
      </p:sp>
      <p:graphicFrame>
        <p:nvGraphicFramePr>
          <p:cNvPr id="7" name="Table 4">
            <a:extLst>
              <a:ext uri="{FF2B5EF4-FFF2-40B4-BE49-F238E27FC236}">
                <a16:creationId xmlns:a16="http://schemas.microsoft.com/office/drawing/2014/main" id="{CEF42CD8-A898-2F4C-AB84-2DB75C550680}"/>
              </a:ext>
            </a:extLst>
          </p:cNvPr>
          <p:cNvGraphicFramePr>
            <a:graphicFrameLocks noGrp="1"/>
          </p:cNvGraphicFramePr>
          <p:nvPr>
            <p:ph idx="1"/>
            <p:extLst>
              <p:ext uri="{D42A27DB-BD31-4B8C-83A1-F6EECF244321}">
                <p14:modId xmlns:p14="http://schemas.microsoft.com/office/powerpoint/2010/main" val="1701197963"/>
              </p:ext>
            </p:extLst>
          </p:nvPr>
        </p:nvGraphicFramePr>
        <p:xfrm>
          <a:off x="1043610" y="924339"/>
          <a:ext cx="10207488" cy="4696239"/>
        </p:xfrm>
        <a:graphic>
          <a:graphicData uri="http://schemas.openxmlformats.org/drawingml/2006/table">
            <a:tbl>
              <a:tblPr firstRow="1" bandRow="1">
                <a:tableStyleId>{073A0DAA-6AF3-43AB-8588-CEC1D06C72B9}</a:tableStyleId>
              </a:tblPr>
              <a:tblGrid>
                <a:gridCol w="1701248">
                  <a:extLst>
                    <a:ext uri="{9D8B030D-6E8A-4147-A177-3AD203B41FA5}">
                      <a16:colId xmlns:a16="http://schemas.microsoft.com/office/drawing/2014/main" val="2437517451"/>
                    </a:ext>
                  </a:extLst>
                </a:gridCol>
                <a:gridCol w="1701248">
                  <a:extLst>
                    <a:ext uri="{9D8B030D-6E8A-4147-A177-3AD203B41FA5}">
                      <a16:colId xmlns:a16="http://schemas.microsoft.com/office/drawing/2014/main" val="1874547276"/>
                    </a:ext>
                  </a:extLst>
                </a:gridCol>
                <a:gridCol w="1701248">
                  <a:extLst>
                    <a:ext uri="{9D8B030D-6E8A-4147-A177-3AD203B41FA5}">
                      <a16:colId xmlns:a16="http://schemas.microsoft.com/office/drawing/2014/main" val="3493349451"/>
                    </a:ext>
                  </a:extLst>
                </a:gridCol>
                <a:gridCol w="1701248">
                  <a:extLst>
                    <a:ext uri="{9D8B030D-6E8A-4147-A177-3AD203B41FA5}">
                      <a16:colId xmlns:a16="http://schemas.microsoft.com/office/drawing/2014/main" val="1893757059"/>
                    </a:ext>
                  </a:extLst>
                </a:gridCol>
                <a:gridCol w="1701248">
                  <a:extLst>
                    <a:ext uri="{9D8B030D-6E8A-4147-A177-3AD203B41FA5}">
                      <a16:colId xmlns:a16="http://schemas.microsoft.com/office/drawing/2014/main" val="2610561675"/>
                    </a:ext>
                  </a:extLst>
                </a:gridCol>
                <a:gridCol w="1701248">
                  <a:extLst>
                    <a:ext uri="{9D8B030D-6E8A-4147-A177-3AD203B41FA5}">
                      <a16:colId xmlns:a16="http://schemas.microsoft.com/office/drawing/2014/main" val="935368300"/>
                    </a:ext>
                  </a:extLst>
                </a:gridCol>
              </a:tblGrid>
              <a:tr h="1043609">
                <a:tc>
                  <a:txBody>
                    <a:bodyPr/>
                    <a:lstStyle/>
                    <a:p>
                      <a:r>
                        <a:rPr lang="en-US" dirty="0"/>
                        <a:t>Model Name</a:t>
                      </a:r>
                    </a:p>
                  </a:txBody>
                  <a:tcPr/>
                </a:tc>
                <a:tc>
                  <a:txBody>
                    <a:bodyPr/>
                    <a:lstStyle/>
                    <a:p>
                      <a:pPr marL="0" marR="0" lvl="0" indent="0" algn="l" defTabSz="514350" rtl="0" eaLnBrk="1" fontAlgn="auto" latinLnBrk="0" hangingPunct="1">
                        <a:lnSpc>
                          <a:spcPct val="100000"/>
                        </a:lnSpc>
                        <a:spcBef>
                          <a:spcPts val="0"/>
                        </a:spcBef>
                        <a:spcAft>
                          <a:spcPts val="0"/>
                        </a:spcAft>
                        <a:buClrTx/>
                        <a:buSzTx/>
                        <a:buFontTx/>
                        <a:buNone/>
                        <a:tabLst/>
                        <a:defRPr/>
                      </a:pPr>
                      <a:r>
                        <a:rPr lang="en-US" dirty="0"/>
                        <a:t>ASE Last 15</a:t>
                      </a:r>
                    </a:p>
                    <a:p>
                      <a:endParaRPr lang="en-US" dirty="0"/>
                    </a:p>
                  </a:txBody>
                  <a:tcPr/>
                </a:tc>
                <a:tc>
                  <a:txBody>
                    <a:bodyPr/>
                    <a:lstStyle/>
                    <a:p>
                      <a:r>
                        <a:rPr lang="en-US" dirty="0"/>
                        <a:t>ASE Last 75 Games</a:t>
                      </a:r>
                    </a:p>
                  </a:txBody>
                  <a:tcPr/>
                </a:tc>
                <a:tc>
                  <a:txBody>
                    <a:bodyPr/>
                    <a:lstStyle/>
                    <a:p>
                      <a:pPr marL="0" marR="0" lvl="0" indent="0" algn="l" defTabSz="514350" rtl="0" eaLnBrk="1" fontAlgn="auto" latinLnBrk="0" hangingPunct="1">
                        <a:lnSpc>
                          <a:spcPct val="100000"/>
                        </a:lnSpc>
                        <a:spcBef>
                          <a:spcPts val="0"/>
                        </a:spcBef>
                        <a:spcAft>
                          <a:spcPts val="0"/>
                        </a:spcAft>
                        <a:buClrTx/>
                        <a:buSzTx/>
                        <a:buFontTx/>
                        <a:buNone/>
                        <a:tabLst/>
                        <a:defRPr/>
                      </a:pPr>
                      <a:r>
                        <a:rPr lang="en-US" dirty="0"/>
                        <a:t>Rolling Window ASE</a:t>
                      </a:r>
                    </a:p>
                    <a:p>
                      <a:endParaRPr lang="en-US" dirty="0"/>
                    </a:p>
                  </a:txBody>
                  <a:tcPr/>
                </a:tc>
                <a:tc>
                  <a:txBody>
                    <a:bodyPr/>
                    <a:lstStyle/>
                    <a:p>
                      <a:r>
                        <a:rPr lang="en-US" dirty="0"/>
                        <a:t>AIC</a:t>
                      </a:r>
                    </a:p>
                  </a:txBody>
                  <a:tcPr/>
                </a:tc>
                <a:tc>
                  <a:txBody>
                    <a:bodyPr/>
                    <a:lstStyle/>
                    <a:p>
                      <a:r>
                        <a:rPr lang="en-US" dirty="0"/>
                        <a:t>Use for forecasting (Y/N)</a:t>
                      </a:r>
                    </a:p>
                  </a:txBody>
                  <a:tcPr/>
                </a:tc>
                <a:extLst>
                  <a:ext uri="{0D108BD9-81ED-4DB2-BD59-A6C34878D82A}">
                    <a16:rowId xmlns:a16="http://schemas.microsoft.com/office/drawing/2014/main" val="2773174149"/>
                  </a:ext>
                </a:extLst>
              </a:tr>
              <a:tr h="730526">
                <a:tc>
                  <a:txBody>
                    <a:bodyPr/>
                    <a:lstStyle/>
                    <a:p>
                      <a:r>
                        <a:rPr lang="en-US" dirty="0"/>
                        <a:t>Univariate Model</a:t>
                      </a:r>
                    </a:p>
                  </a:txBody>
                  <a:tcPr/>
                </a:tc>
                <a:tc>
                  <a:txBody>
                    <a:bodyPr/>
                    <a:lstStyle/>
                    <a:p>
                      <a:pPr marL="0" marR="0" lvl="0" indent="0" algn="l" defTabSz="514350" rtl="0" eaLnBrk="1" fontAlgn="auto" latinLnBrk="0" hangingPunct="1">
                        <a:lnSpc>
                          <a:spcPct val="100000"/>
                        </a:lnSpc>
                        <a:spcBef>
                          <a:spcPts val="0"/>
                        </a:spcBef>
                        <a:spcAft>
                          <a:spcPts val="0"/>
                        </a:spcAft>
                        <a:buClrTx/>
                        <a:buSzTx/>
                        <a:buFontTx/>
                        <a:buNone/>
                        <a:tabLst/>
                        <a:defRPr/>
                      </a:pPr>
                      <a:r>
                        <a:rPr lang="en-US" dirty="0"/>
                        <a:t>2.3368</a:t>
                      </a:r>
                    </a:p>
                    <a:p>
                      <a:endParaRPr lang="en-US" dirty="0"/>
                    </a:p>
                  </a:txBody>
                  <a:tcPr/>
                </a:tc>
                <a:tc>
                  <a:txBody>
                    <a:bodyPr/>
                    <a:lstStyle/>
                    <a:p>
                      <a:pPr marL="0" marR="0" lvl="0" indent="0" algn="l" defTabSz="514350" rtl="0" eaLnBrk="1" fontAlgn="auto" latinLnBrk="0" hangingPunct="1">
                        <a:lnSpc>
                          <a:spcPct val="100000"/>
                        </a:lnSpc>
                        <a:spcBef>
                          <a:spcPts val="0"/>
                        </a:spcBef>
                        <a:spcAft>
                          <a:spcPts val="0"/>
                        </a:spcAft>
                        <a:buClrTx/>
                        <a:buSzTx/>
                        <a:buFontTx/>
                        <a:buNone/>
                        <a:tabLst/>
                        <a:defRPr/>
                      </a:pPr>
                      <a:r>
                        <a:rPr lang="en-US" dirty="0"/>
                        <a:t>2.0755</a:t>
                      </a:r>
                    </a:p>
                    <a:p>
                      <a:endParaRPr lang="en-US" dirty="0"/>
                    </a:p>
                  </a:txBody>
                  <a:tcPr/>
                </a:tc>
                <a:tc>
                  <a:txBody>
                    <a:bodyPr/>
                    <a:lstStyle/>
                    <a:p>
                      <a:pPr marL="0" marR="0" lvl="0" indent="0" algn="l" defTabSz="514350" rtl="0" eaLnBrk="1" fontAlgn="auto" latinLnBrk="0" hangingPunct="1">
                        <a:lnSpc>
                          <a:spcPct val="100000"/>
                        </a:lnSpc>
                        <a:spcBef>
                          <a:spcPts val="0"/>
                        </a:spcBef>
                        <a:spcAft>
                          <a:spcPts val="0"/>
                        </a:spcAft>
                        <a:buClrTx/>
                        <a:buSzTx/>
                        <a:buFontTx/>
                        <a:buNone/>
                        <a:tabLst/>
                        <a:defRPr/>
                      </a:pPr>
                      <a:r>
                        <a:rPr lang="en-US" dirty="0"/>
                        <a:t>1.670088</a:t>
                      </a:r>
                    </a:p>
                    <a:p>
                      <a:endParaRPr lang="en-US" dirty="0"/>
                    </a:p>
                  </a:txBody>
                  <a:tcPr/>
                </a:tc>
                <a:tc>
                  <a:txBody>
                    <a:bodyPr/>
                    <a:lstStyle/>
                    <a:p>
                      <a:r>
                        <a:rPr lang="en-US" dirty="0"/>
                        <a:t>5,545.08</a:t>
                      </a:r>
                    </a:p>
                  </a:txBody>
                  <a:tcPr/>
                </a:tc>
                <a:tc>
                  <a:txBody>
                    <a:bodyPr/>
                    <a:lstStyle/>
                    <a:p>
                      <a:r>
                        <a:rPr lang="en-US" dirty="0"/>
                        <a:t>N</a:t>
                      </a:r>
                    </a:p>
                  </a:txBody>
                  <a:tcPr/>
                </a:tc>
                <a:extLst>
                  <a:ext uri="{0D108BD9-81ED-4DB2-BD59-A6C34878D82A}">
                    <a16:rowId xmlns:a16="http://schemas.microsoft.com/office/drawing/2014/main" val="1782448635"/>
                  </a:ext>
                </a:extLst>
              </a:tr>
              <a:tr h="730526">
                <a:tc>
                  <a:txBody>
                    <a:bodyPr/>
                    <a:lstStyle/>
                    <a:p>
                      <a:r>
                        <a:rPr lang="en-US" dirty="0"/>
                        <a:t>Multivariate Model</a:t>
                      </a:r>
                    </a:p>
                  </a:txBody>
                  <a:tcPr/>
                </a:tc>
                <a:tc>
                  <a:txBody>
                    <a:bodyPr/>
                    <a:lstStyle/>
                    <a:p>
                      <a:pPr marL="0" marR="0" lvl="0" indent="0" algn="l" defTabSz="514350" rtl="0" eaLnBrk="1" fontAlgn="auto" latinLnBrk="0" hangingPunct="1">
                        <a:lnSpc>
                          <a:spcPct val="100000"/>
                        </a:lnSpc>
                        <a:spcBef>
                          <a:spcPts val="0"/>
                        </a:spcBef>
                        <a:spcAft>
                          <a:spcPts val="0"/>
                        </a:spcAft>
                        <a:buClrTx/>
                        <a:buSzTx/>
                        <a:buFontTx/>
                        <a:buNone/>
                        <a:tabLst/>
                        <a:defRPr/>
                      </a:pPr>
                      <a:r>
                        <a:rPr lang="en-US" dirty="0"/>
                        <a:t>0.7745</a:t>
                      </a:r>
                    </a:p>
                    <a:p>
                      <a:endParaRPr lang="en-US" dirty="0"/>
                    </a:p>
                  </a:txBody>
                  <a:tcPr/>
                </a:tc>
                <a:tc>
                  <a:txBody>
                    <a:bodyPr/>
                    <a:lstStyle/>
                    <a:p>
                      <a:r>
                        <a:rPr lang="en-US" dirty="0"/>
                        <a:t>0.5674</a:t>
                      </a:r>
                    </a:p>
                  </a:txBody>
                  <a:tcPr/>
                </a:tc>
                <a:tc>
                  <a:txBody>
                    <a:bodyPr/>
                    <a:lstStyle/>
                    <a:p>
                      <a:pPr marL="0" marR="0" lvl="0" indent="0" algn="l" defTabSz="514350" rtl="0" eaLnBrk="1" fontAlgn="auto" latinLnBrk="0" hangingPunct="1">
                        <a:lnSpc>
                          <a:spcPct val="100000"/>
                        </a:lnSpc>
                        <a:spcBef>
                          <a:spcPts val="0"/>
                        </a:spcBef>
                        <a:spcAft>
                          <a:spcPts val="0"/>
                        </a:spcAft>
                        <a:buClrTx/>
                        <a:buSzTx/>
                        <a:buFontTx/>
                        <a:buNone/>
                        <a:tabLst/>
                        <a:defRPr/>
                      </a:pPr>
                      <a:r>
                        <a:rPr lang="en-US" dirty="0"/>
                        <a:t>1.209784</a:t>
                      </a:r>
                    </a:p>
                    <a:p>
                      <a:endParaRPr lang="en-US" dirty="0"/>
                    </a:p>
                  </a:txBody>
                  <a:tcPr/>
                </a:tc>
                <a:tc>
                  <a:txBody>
                    <a:bodyPr/>
                    <a:lstStyle/>
                    <a:p>
                      <a:r>
                        <a:rPr lang="en-US" dirty="0"/>
                        <a:t>5,498.95</a:t>
                      </a:r>
                    </a:p>
                  </a:txBody>
                  <a:tcPr/>
                </a:tc>
                <a:tc>
                  <a:txBody>
                    <a:bodyPr/>
                    <a:lstStyle/>
                    <a:p>
                      <a:r>
                        <a:rPr lang="en-US" dirty="0"/>
                        <a:t>Y</a:t>
                      </a:r>
                    </a:p>
                  </a:txBody>
                  <a:tcPr/>
                </a:tc>
                <a:extLst>
                  <a:ext uri="{0D108BD9-81ED-4DB2-BD59-A6C34878D82A}">
                    <a16:rowId xmlns:a16="http://schemas.microsoft.com/office/drawing/2014/main" val="1849893025"/>
                  </a:ext>
                </a:extLst>
              </a:tr>
              <a:tr h="730526">
                <a:tc>
                  <a:txBody>
                    <a:bodyPr/>
                    <a:lstStyle/>
                    <a:p>
                      <a:r>
                        <a:rPr lang="en-US" dirty="0"/>
                        <a:t>VAR Model</a:t>
                      </a:r>
                    </a:p>
                  </a:txBody>
                  <a:tcPr/>
                </a:tc>
                <a:tc>
                  <a:txBody>
                    <a:bodyPr/>
                    <a:lstStyle/>
                    <a:p>
                      <a:r>
                        <a:rPr lang="en-US" dirty="0"/>
                        <a:t>0.9073</a:t>
                      </a:r>
                    </a:p>
                  </a:txBody>
                  <a:tcPr/>
                </a:tc>
                <a:tc>
                  <a:txBody>
                    <a:bodyPr/>
                    <a:lstStyle/>
                    <a:p>
                      <a:r>
                        <a:rPr lang="en-US" dirty="0"/>
                        <a:t>0.94708</a:t>
                      </a:r>
                    </a:p>
                  </a:txBody>
                  <a:tcPr/>
                </a:tc>
                <a:tc>
                  <a:txBody>
                    <a:bodyPr/>
                    <a:lstStyle/>
                    <a:p>
                      <a:r>
                        <a:rPr lang="en-US" dirty="0"/>
                        <a:t>0.9964</a:t>
                      </a:r>
                    </a:p>
                  </a:txBody>
                  <a:tcPr/>
                </a:tc>
                <a:tc>
                  <a:txBody>
                    <a:bodyPr/>
                    <a:lstStyle/>
                    <a:p>
                      <a:r>
                        <a:rPr lang="en-US" dirty="0"/>
                        <a:t>11,019.28</a:t>
                      </a:r>
                    </a:p>
                  </a:txBody>
                  <a:tcPr/>
                </a:tc>
                <a:tc>
                  <a:txBody>
                    <a:bodyPr/>
                    <a:lstStyle/>
                    <a:p>
                      <a:r>
                        <a:rPr lang="en-US" dirty="0"/>
                        <a:t>N</a:t>
                      </a:r>
                    </a:p>
                  </a:txBody>
                  <a:tcPr/>
                </a:tc>
                <a:extLst>
                  <a:ext uri="{0D108BD9-81ED-4DB2-BD59-A6C34878D82A}">
                    <a16:rowId xmlns:a16="http://schemas.microsoft.com/office/drawing/2014/main" val="934319294"/>
                  </a:ext>
                </a:extLst>
              </a:tr>
              <a:tr h="730526">
                <a:tc>
                  <a:txBody>
                    <a:bodyPr/>
                    <a:lstStyle/>
                    <a:p>
                      <a:r>
                        <a:rPr lang="en-US" dirty="0"/>
                        <a:t>Neural Network Model</a:t>
                      </a:r>
                    </a:p>
                  </a:txBody>
                  <a:tcPr/>
                </a:tc>
                <a:tc>
                  <a:txBody>
                    <a:bodyPr/>
                    <a:lstStyle/>
                    <a:p>
                      <a:r>
                        <a:rPr lang="en-US" dirty="0"/>
                        <a:t>2.1944</a:t>
                      </a:r>
                    </a:p>
                  </a:txBody>
                  <a:tcPr/>
                </a:tc>
                <a:tc>
                  <a:txBody>
                    <a:bodyPr/>
                    <a:lstStyle/>
                    <a:p>
                      <a:r>
                        <a:rPr lang="en-US" dirty="0"/>
                        <a:t>2.3757</a:t>
                      </a:r>
                    </a:p>
                  </a:txBody>
                  <a:tcPr/>
                </a:tc>
                <a:tc>
                  <a:txBody>
                    <a:bodyPr/>
                    <a:lstStyle/>
                    <a:p>
                      <a:r>
                        <a:rPr lang="en-US" dirty="0"/>
                        <a:t>NA</a:t>
                      </a:r>
                    </a:p>
                  </a:txBody>
                  <a:tcPr/>
                </a:tc>
                <a:tc>
                  <a:txBody>
                    <a:bodyPr/>
                    <a:lstStyle/>
                    <a:p>
                      <a:r>
                        <a:rPr lang="en-US" dirty="0"/>
                        <a:t>NA</a:t>
                      </a:r>
                    </a:p>
                  </a:txBody>
                  <a:tcPr/>
                </a:tc>
                <a:tc>
                  <a:txBody>
                    <a:bodyPr/>
                    <a:lstStyle/>
                    <a:p>
                      <a:r>
                        <a:rPr lang="en-US" dirty="0"/>
                        <a:t>N</a:t>
                      </a:r>
                    </a:p>
                  </a:txBody>
                  <a:tcPr/>
                </a:tc>
                <a:extLst>
                  <a:ext uri="{0D108BD9-81ED-4DB2-BD59-A6C34878D82A}">
                    <a16:rowId xmlns:a16="http://schemas.microsoft.com/office/drawing/2014/main" val="2403541552"/>
                  </a:ext>
                </a:extLst>
              </a:tr>
              <a:tr h="730526">
                <a:tc>
                  <a:txBody>
                    <a:bodyPr/>
                    <a:lstStyle/>
                    <a:p>
                      <a:r>
                        <a:rPr lang="en-US" dirty="0"/>
                        <a:t>Ensemble Model</a:t>
                      </a:r>
                    </a:p>
                  </a:txBody>
                  <a:tcPr/>
                </a:tc>
                <a:tc>
                  <a:txBody>
                    <a:bodyPr/>
                    <a:lstStyle/>
                    <a:p>
                      <a:r>
                        <a:rPr lang="en-US" dirty="0"/>
                        <a:t>24.8042</a:t>
                      </a:r>
                    </a:p>
                  </a:txBody>
                  <a:tcPr/>
                </a:tc>
                <a:tc>
                  <a:txBody>
                    <a:bodyPr/>
                    <a:lstStyle/>
                    <a:p>
                      <a:r>
                        <a:rPr lang="en-US" dirty="0"/>
                        <a:t>25.3898</a:t>
                      </a:r>
                    </a:p>
                  </a:txBody>
                  <a:tcPr/>
                </a:tc>
                <a:tc>
                  <a:txBody>
                    <a:bodyPr/>
                    <a:lstStyle/>
                    <a:p>
                      <a:r>
                        <a:rPr lang="en-US" dirty="0"/>
                        <a:t>25.3126</a:t>
                      </a:r>
                    </a:p>
                  </a:txBody>
                  <a:tcPr/>
                </a:tc>
                <a:tc>
                  <a:txBody>
                    <a:bodyPr/>
                    <a:lstStyle/>
                    <a:p>
                      <a:r>
                        <a:rPr lang="en-US" dirty="0"/>
                        <a:t>10,697.41</a:t>
                      </a:r>
                    </a:p>
                  </a:txBody>
                  <a:tcPr/>
                </a:tc>
                <a:tc>
                  <a:txBody>
                    <a:bodyPr/>
                    <a:lstStyle/>
                    <a:p>
                      <a:r>
                        <a:rPr lang="en-US" dirty="0"/>
                        <a:t>N</a:t>
                      </a:r>
                    </a:p>
                  </a:txBody>
                  <a:tcPr/>
                </a:tc>
                <a:extLst>
                  <a:ext uri="{0D108BD9-81ED-4DB2-BD59-A6C34878D82A}">
                    <a16:rowId xmlns:a16="http://schemas.microsoft.com/office/drawing/2014/main" val="2023741535"/>
                  </a:ext>
                </a:extLst>
              </a:tr>
            </a:tbl>
          </a:graphicData>
        </a:graphic>
      </p:graphicFrame>
    </p:spTree>
    <p:extLst>
      <p:ext uri="{BB962C8B-B14F-4D97-AF65-F5344CB8AC3E}">
        <p14:creationId xmlns:p14="http://schemas.microsoft.com/office/powerpoint/2010/main" val="18312870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0EC4B3-B3B6-4D47-B55A-FC15AD0DB477}"/>
              </a:ext>
            </a:extLst>
          </p:cNvPr>
          <p:cNvSpPr>
            <a:spLocks noGrp="1"/>
          </p:cNvSpPr>
          <p:nvPr>
            <p:ph type="title"/>
          </p:nvPr>
        </p:nvSpPr>
        <p:spPr>
          <a:xfrm>
            <a:off x="2611807" y="22865"/>
            <a:ext cx="7958331" cy="1077229"/>
          </a:xfrm>
        </p:spPr>
        <p:txBody>
          <a:bodyPr/>
          <a:lstStyle/>
          <a:p>
            <a:r>
              <a:rPr lang="en-US" dirty="0"/>
              <a:t>100 Game Forecast</a:t>
            </a:r>
          </a:p>
        </p:txBody>
      </p:sp>
      <p:sp>
        <p:nvSpPr>
          <p:cNvPr id="3" name="Content Placeholder 2">
            <a:extLst>
              <a:ext uri="{FF2B5EF4-FFF2-40B4-BE49-F238E27FC236}">
                <a16:creationId xmlns:a16="http://schemas.microsoft.com/office/drawing/2014/main" id="{EE363784-61A1-9C4D-9705-DC5554399ADA}"/>
              </a:ext>
            </a:extLst>
          </p:cNvPr>
          <p:cNvSpPr>
            <a:spLocks noGrp="1"/>
          </p:cNvSpPr>
          <p:nvPr>
            <p:ph idx="1"/>
          </p:nvPr>
        </p:nvSpPr>
        <p:spPr>
          <a:xfrm>
            <a:off x="8242300" y="2448719"/>
            <a:ext cx="3175425" cy="1960562"/>
          </a:xfrm>
        </p:spPr>
        <p:txBody>
          <a:bodyPr>
            <a:normAutofit/>
          </a:bodyPr>
          <a:lstStyle/>
          <a:p>
            <a:r>
              <a:rPr lang="en-US" dirty="0"/>
              <a:t>Used the Multivariate ARIMA (1,0,1) S=180 to forecast the next 100 daily average scores.</a:t>
            </a:r>
          </a:p>
        </p:txBody>
      </p:sp>
      <p:pic>
        <p:nvPicPr>
          <p:cNvPr id="4" name="Picture 3">
            <a:extLst>
              <a:ext uri="{FF2B5EF4-FFF2-40B4-BE49-F238E27FC236}">
                <a16:creationId xmlns:a16="http://schemas.microsoft.com/office/drawing/2014/main" id="{16924CB3-3F5C-1542-B6CE-67F1CE82376B}"/>
              </a:ext>
            </a:extLst>
          </p:cNvPr>
          <p:cNvPicPr>
            <a:picLocks noChangeAspect="1"/>
          </p:cNvPicPr>
          <p:nvPr/>
        </p:nvPicPr>
        <p:blipFill>
          <a:blip r:embed="rId3"/>
          <a:stretch>
            <a:fillRect/>
          </a:stretch>
        </p:blipFill>
        <p:spPr>
          <a:xfrm>
            <a:off x="1345649" y="1325426"/>
            <a:ext cx="6817138" cy="4207148"/>
          </a:xfrm>
          <a:prstGeom prst="rect">
            <a:avLst/>
          </a:prstGeom>
        </p:spPr>
      </p:pic>
    </p:spTree>
    <p:extLst>
      <p:ext uri="{BB962C8B-B14F-4D97-AF65-F5344CB8AC3E}">
        <p14:creationId xmlns:p14="http://schemas.microsoft.com/office/powerpoint/2010/main" val="5369072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B110BB2-1EDA-E84A-8A21-B53F9698AF24}"/>
              </a:ext>
            </a:extLst>
          </p:cNvPr>
          <p:cNvSpPr>
            <a:spLocks noGrp="1"/>
          </p:cNvSpPr>
          <p:nvPr>
            <p:ph type="title"/>
          </p:nvPr>
        </p:nvSpPr>
        <p:spPr>
          <a:xfrm>
            <a:off x="2611808" y="32804"/>
            <a:ext cx="7958331" cy="1077229"/>
          </a:xfrm>
        </p:spPr>
        <p:txBody>
          <a:bodyPr/>
          <a:lstStyle/>
          <a:p>
            <a:r>
              <a:rPr lang="en-US" dirty="0"/>
              <a:t>Data Explanation</a:t>
            </a:r>
          </a:p>
        </p:txBody>
      </p:sp>
      <p:sp>
        <p:nvSpPr>
          <p:cNvPr id="6" name="Content Placeholder 5">
            <a:extLst>
              <a:ext uri="{FF2B5EF4-FFF2-40B4-BE49-F238E27FC236}">
                <a16:creationId xmlns:a16="http://schemas.microsoft.com/office/drawing/2014/main" id="{F02E831D-8842-0D4E-9867-32E1092AC3AC}"/>
              </a:ext>
            </a:extLst>
          </p:cNvPr>
          <p:cNvSpPr>
            <a:spLocks noGrp="1"/>
          </p:cNvSpPr>
          <p:nvPr>
            <p:ph idx="1"/>
          </p:nvPr>
        </p:nvSpPr>
        <p:spPr>
          <a:xfrm>
            <a:off x="2773599" y="1431235"/>
            <a:ext cx="7796540" cy="4618709"/>
          </a:xfrm>
        </p:spPr>
        <p:txBody>
          <a:bodyPr>
            <a:normAutofit fontScale="85000" lnSpcReduction="20000"/>
          </a:bodyPr>
          <a:lstStyle/>
          <a:p>
            <a:r>
              <a:rPr lang="en-US" dirty="0"/>
              <a:t>Data was obtained from </a:t>
            </a:r>
            <a:r>
              <a:rPr lang="en-US" dirty="0">
                <a:hlinkClick r:id="rId3"/>
              </a:rPr>
              <a:t>https://data.world/dataquest/mlb-game-logs</a:t>
            </a:r>
            <a:endParaRPr lang="en-US" dirty="0"/>
          </a:p>
          <a:p>
            <a:r>
              <a:rPr lang="en-US" dirty="0"/>
              <a:t>Data cleaning included:</a:t>
            </a:r>
          </a:p>
          <a:p>
            <a:pPr lvl="1"/>
            <a:r>
              <a:rPr lang="en-US" dirty="0"/>
              <a:t>Formatting Date to YYY-mm-dd</a:t>
            </a:r>
          </a:p>
          <a:p>
            <a:pPr lvl="1"/>
            <a:r>
              <a:rPr lang="en-US" dirty="0"/>
              <a:t>Limiting analysis range to last 11 seasons of data (2006-2016)</a:t>
            </a:r>
          </a:p>
          <a:p>
            <a:pPr lvl="1"/>
            <a:r>
              <a:rPr lang="en-US" dirty="0"/>
              <a:t>Removing all columns except:</a:t>
            </a:r>
          </a:p>
          <a:p>
            <a:pPr lvl="2"/>
            <a:r>
              <a:rPr lang="en-US" dirty="0"/>
              <a:t>Home team Score</a:t>
            </a:r>
          </a:p>
          <a:p>
            <a:pPr lvl="2"/>
            <a:r>
              <a:rPr lang="en-US" dirty="0"/>
              <a:t>Home team Homeruns</a:t>
            </a:r>
          </a:p>
          <a:p>
            <a:pPr lvl="2"/>
            <a:r>
              <a:rPr lang="en-US" dirty="0"/>
              <a:t>Home team Strikeouts</a:t>
            </a:r>
          </a:p>
          <a:p>
            <a:pPr lvl="2"/>
            <a:r>
              <a:rPr lang="en-US" dirty="0"/>
              <a:t>Attendance</a:t>
            </a:r>
          </a:p>
          <a:p>
            <a:pPr lvl="1"/>
            <a:r>
              <a:rPr lang="en-US" dirty="0"/>
              <a:t>Finding and filling NA values</a:t>
            </a:r>
          </a:p>
          <a:p>
            <a:pPr lvl="2"/>
            <a:r>
              <a:rPr lang="en-US" dirty="0"/>
              <a:t>Used Mean or domain knowledge to fill values</a:t>
            </a:r>
          </a:p>
          <a:p>
            <a:r>
              <a:rPr lang="en-US" dirty="0"/>
              <a:t>Data includes both regular season and post season </a:t>
            </a:r>
          </a:p>
          <a:p>
            <a:endParaRPr lang="en-US" dirty="0"/>
          </a:p>
        </p:txBody>
      </p:sp>
    </p:spTree>
    <p:extLst>
      <p:ext uri="{BB962C8B-B14F-4D97-AF65-F5344CB8AC3E}">
        <p14:creationId xmlns:p14="http://schemas.microsoft.com/office/powerpoint/2010/main" val="37785451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98770C-8FE9-A14D-9343-4768C813B686}"/>
              </a:ext>
            </a:extLst>
          </p:cNvPr>
          <p:cNvSpPr>
            <a:spLocks noGrp="1"/>
          </p:cNvSpPr>
          <p:nvPr>
            <p:ph type="title"/>
          </p:nvPr>
        </p:nvSpPr>
        <p:spPr>
          <a:xfrm>
            <a:off x="2611808" y="0"/>
            <a:ext cx="7958331" cy="1077229"/>
          </a:xfrm>
        </p:spPr>
        <p:txBody>
          <a:bodyPr/>
          <a:lstStyle/>
          <a:p>
            <a:r>
              <a:rPr lang="en-US" dirty="0"/>
              <a:t>Data Explanation</a:t>
            </a:r>
          </a:p>
        </p:txBody>
      </p:sp>
      <p:sp>
        <p:nvSpPr>
          <p:cNvPr id="3" name="Content Placeholder 2">
            <a:extLst>
              <a:ext uri="{FF2B5EF4-FFF2-40B4-BE49-F238E27FC236}">
                <a16:creationId xmlns:a16="http://schemas.microsoft.com/office/drawing/2014/main" id="{89766AAF-525F-BE48-A12E-F90AEAEDE9E0}"/>
              </a:ext>
            </a:extLst>
          </p:cNvPr>
          <p:cNvSpPr>
            <a:spLocks noGrp="1"/>
          </p:cNvSpPr>
          <p:nvPr>
            <p:ph idx="1"/>
          </p:nvPr>
        </p:nvSpPr>
        <p:spPr/>
        <p:txBody>
          <a:bodyPr/>
          <a:lstStyle/>
          <a:p>
            <a:r>
              <a:rPr lang="en-US" dirty="0"/>
              <a:t>Averaged the home team score, home team total homeruns, and home team total strikeouts for each day. </a:t>
            </a:r>
          </a:p>
          <a:p>
            <a:pPr lvl="1"/>
            <a:r>
              <a:rPr lang="en-US" dirty="0"/>
              <a:t>This meant that I added up the total home team score for all games in each day (between 1 and 15 games daily) and divided by the total amount of games in that day. </a:t>
            </a:r>
          </a:p>
          <a:p>
            <a:pPr lvl="1"/>
            <a:r>
              <a:rPr lang="en-US" dirty="0"/>
              <a:t>This left me with 1985 observations space daily for 11 seasons.</a:t>
            </a:r>
          </a:p>
          <a:p>
            <a:r>
              <a:rPr lang="en-US" dirty="0"/>
              <a:t>The MLB seasons spanned from early April to late October.</a:t>
            </a:r>
          </a:p>
        </p:txBody>
      </p:sp>
    </p:spTree>
    <p:extLst>
      <p:ext uri="{BB962C8B-B14F-4D97-AF65-F5344CB8AC3E}">
        <p14:creationId xmlns:p14="http://schemas.microsoft.com/office/powerpoint/2010/main" val="9242413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2A7474-8ADC-174E-9E60-204270918673}"/>
              </a:ext>
            </a:extLst>
          </p:cNvPr>
          <p:cNvSpPr>
            <a:spLocks noGrp="1"/>
          </p:cNvSpPr>
          <p:nvPr>
            <p:ph type="title"/>
          </p:nvPr>
        </p:nvSpPr>
        <p:spPr>
          <a:xfrm>
            <a:off x="2611807" y="32804"/>
            <a:ext cx="7958331" cy="1077229"/>
          </a:xfrm>
        </p:spPr>
        <p:txBody>
          <a:bodyPr/>
          <a:lstStyle/>
          <a:p>
            <a:r>
              <a:rPr lang="en-US" dirty="0"/>
              <a:t>Time Series Analysis</a:t>
            </a:r>
          </a:p>
        </p:txBody>
      </p:sp>
      <p:sp>
        <p:nvSpPr>
          <p:cNvPr id="6" name="Content Placeholder 5">
            <a:extLst>
              <a:ext uri="{FF2B5EF4-FFF2-40B4-BE49-F238E27FC236}">
                <a16:creationId xmlns:a16="http://schemas.microsoft.com/office/drawing/2014/main" id="{A6C5A8EC-1DF9-1549-B6CC-BCC8DA1F4E47}"/>
              </a:ext>
            </a:extLst>
          </p:cNvPr>
          <p:cNvSpPr>
            <a:spLocks noGrp="1"/>
          </p:cNvSpPr>
          <p:nvPr>
            <p:ph idx="1"/>
          </p:nvPr>
        </p:nvSpPr>
        <p:spPr>
          <a:xfrm>
            <a:off x="6096001" y="815009"/>
            <a:ext cx="4474138" cy="5234935"/>
          </a:xfrm>
        </p:spPr>
        <p:txBody>
          <a:bodyPr>
            <a:normAutofit fontScale="92500" lnSpcReduction="20000"/>
          </a:bodyPr>
          <a:lstStyle/>
          <a:p>
            <a:r>
              <a:rPr lang="en-US" dirty="0"/>
              <a:t>Stationarity:</a:t>
            </a:r>
          </a:p>
          <a:p>
            <a:pPr lvl="1"/>
            <a:r>
              <a:rPr lang="en-US" dirty="0"/>
              <a:t>Mean = Non-Constant (Some Seasonality)</a:t>
            </a:r>
          </a:p>
          <a:p>
            <a:pPr lvl="2"/>
            <a:r>
              <a:rPr lang="en-US" dirty="0"/>
              <a:t>Period = 180</a:t>
            </a:r>
          </a:p>
          <a:p>
            <a:pPr lvl="1"/>
            <a:r>
              <a:rPr lang="en-US" dirty="0"/>
              <a:t>Variance = Constant</a:t>
            </a:r>
          </a:p>
          <a:p>
            <a:pPr lvl="1"/>
            <a:r>
              <a:rPr lang="en-US" dirty="0"/>
              <a:t>Auto Correlations = Slight Seasonality</a:t>
            </a:r>
          </a:p>
          <a:p>
            <a:pPr lvl="2"/>
            <a:r>
              <a:rPr lang="en-US" dirty="0"/>
              <a:t>Lags boarder on showing data as white noise.</a:t>
            </a:r>
          </a:p>
          <a:p>
            <a:pPr lvl="2"/>
            <a:r>
              <a:rPr lang="en-US" dirty="0"/>
              <a:t>Enough fell outside the 95% confidence interval that I decided to continue analysis</a:t>
            </a:r>
          </a:p>
          <a:p>
            <a:pPr lvl="2"/>
            <a:endParaRPr lang="en-US" dirty="0"/>
          </a:p>
          <a:p>
            <a:r>
              <a:rPr lang="en-US" dirty="0"/>
              <a:t>Spectral Density:</a:t>
            </a:r>
          </a:p>
          <a:p>
            <a:pPr lvl="1"/>
            <a:r>
              <a:rPr lang="en-US" dirty="0"/>
              <a:t>A peak at 0 which indicates wander behavior.</a:t>
            </a:r>
          </a:p>
        </p:txBody>
      </p:sp>
      <p:pic>
        <p:nvPicPr>
          <p:cNvPr id="8" name="Picture 7">
            <a:extLst>
              <a:ext uri="{FF2B5EF4-FFF2-40B4-BE49-F238E27FC236}">
                <a16:creationId xmlns:a16="http://schemas.microsoft.com/office/drawing/2014/main" id="{D2231C33-BFF1-314F-8CC9-1ABB9766DE6E}"/>
              </a:ext>
            </a:extLst>
          </p:cNvPr>
          <p:cNvPicPr>
            <a:picLocks noChangeAspect="1"/>
          </p:cNvPicPr>
          <p:nvPr/>
        </p:nvPicPr>
        <p:blipFill>
          <a:blip r:embed="rId3"/>
          <a:stretch>
            <a:fillRect/>
          </a:stretch>
        </p:blipFill>
        <p:spPr>
          <a:xfrm>
            <a:off x="1130986" y="2027581"/>
            <a:ext cx="4548717" cy="2807208"/>
          </a:xfrm>
          <a:prstGeom prst="rect">
            <a:avLst/>
          </a:prstGeom>
        </p:spPr>
      </p:pic>
      <p:sp>
        <p:nvSpPr>
          <p:cNvPr id="11" name="TextBox 10">
            <a:extLst>
              <a:ext uri="{FF2B5EF4-FFF2-40B4-BE49-F238E27FC236}">
                <a16:creationId xmlns:a16="http://schemas.microsoft.com/office/drawing/2014/main" id="{33E9869E-713C-C340-907A-861D8CCA60C2}"/>
              </a:ext>
            </a:extLst>
          </p:cNvPr>
          <p:cNvSpPr txBox="1"/>
          <p:nvPr/>
        </p:nvSpPr>
        <p:spPr>
          <a:xfrm>
            <a:off x="1130986" y="1658249"/>
            <a:ext cx="2973875" cy="369332"/>
          </a:xfrm>
          <a:prstGeom prst="rect">
            <a:avLst/>
          </a:prstGeom>
          <a:noFill/>
        </p:spPr>
        <p:txBody>
          <a:bodyPr wrap="square" rtlCol="0">
            <a:spAutoFit/>
          </a:bodyPr>
          <a:lstStyle/>
          <a:p>
            <a:r>
              <a:rPr lang="en-US" dirty="0"/>
              <a:t>Average Daily Home Score</a:t>
            </a:r>
          </a:p>
        </p:txBody>
      </p:sp>
    </p:spTree>
    <p:extLst>
      <p:ext uri="{BB962C8B-B14F-4D97-AF65-F5344CB8AC3E}">
        <p14:creationId xmlns:p14="http://schemas.microsoft.com/office/powerpoint/2010/main" val="36969138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B8620-D935-A545-8E42-A7E9F1DE3DAB}"/>
              </a:ext>
            </a:extLst>
          </p:cNvPr>
          <p:cNvSpPr>
            <a:spLocks noGrp="1"/>
          </p:cNvSpPr>
          <p:nvPr>
            <p:ph type="title"/>
          </p:nvPr>
        </p:nvSpPr>
        <p:spPr>
          <a:xfrm>
            <a:off x="2611808" y="12926"/>
            <a:ext cx="7958331" cy="1077229"/>
          </a:xfrm>
        </p:spPr>
        <p:txBody>
          <a:bodyPr/>
          <a:lstStyle/>
          <a:p>
            <a:r>
              <a:rPr lang="en-US" dirty="0"/>
              <a:t>Univariate ARIMA Analysis</a:t>
            </a:r>
          </a:p>
        </p:txBody>
      </p:sp>
      <p:sp>
        <p:nvSpPr>
          <p:cNvPr id="3" name="Content Placeholder 2">
            <a:extLst>
              <a:ext uri="{FF2B5EF4-FFF2-40B4-BE49-F238E27FC236}">
                <a16:creationId xmlns:a16="http://schemas.microsoft.com/office/drawing/2014/main" id="{B44780D9-F6C1-CD4D-841F-9717D2C2CF6E}"/>
              </a:ext>
            </a:extLst>
          </p:cNvPr>
          <p:cNvSpPr>
            <a:spLocks noGrp="1"/>
          </p:cNvSpPr>
          <p:nvPr>
            <p:ph idx="1"/>
          </p:nvPr>
        </p:nvSpPr>
        <p:spPr>
          <a:xfrm>
            <a:off x="6095999" y="2052116"/>
            <a:ext cx="4474139" cy="3997828"/>
          </a:xfrm>
        </p:spPr>
        <p:txBody>
          <a:bodyPr>
            <a:normAutofit fontScale="70000" lnSpcReduction="20000"/>
          </a:bodyPr>
          <a:lstStyle/>
          <a:p>
            <a:r>
              <a:rPr lang="en-US" dirty="0"/>
              <a:t>Difference on a Season of 180</a:t>
            </a:r>
          </a:p>
          <a:p>
            <a:r>
              <a:rPr lang="en-US" dirty="0"/>
              <a:t>White Noise Check:</a:t>
            </a:r>
          </a:p>
          <a:p>
            <a:pPr lvl="1"/>
            <a:r>
              <a:rPr lang="en-US" dirty="0"/>
              <a:t>Visually the residuals pass the check for remaining white noise</a:t>
            </a:r>
          </a:p>
          <a:p>
            <a:pPr lvl="1"/>
            <a:r>
              <a:rPr lang="en-US" dirty="0"/>
              <a:t>The Ljung Box test provided a p-value of 0.0004</a:t>
            </a:r>
          </a:p>
          <a:p>
            <a:pPr lvl="2"/>
            <a:r>
              <a:rPr lang="en-US" dirty="0"/>
              <a:t>Remaining variance is not only white noise.</a:t>
            </a:r>
          </a:p>
          <a:p>
            <a:r>
              <a:rPr lang="en-US" dirty="0"/>
              <a:t>AIC:</a:t>
            </a:r>
          </a:p>
          <a:p>
            <a:pPr lvl="1"/>
            <a:r>
              <a:rPr lang="en-US" dirty="0"/>
              <a:t>5,545.08</a:t>
            </a:r>
          </a:p>
          <a:p>
            <a:r>
              <a:rPr lang="en-US" dirty="0"/>
              <a:t>ASE:</a:t>
            </a:r>
          </a:p>
          <a:p>
            <a:pPr lvl="1"/>
            <a:r>
              <a:rPr lang="en-US" dirty="0"/>
              <a:t>15 Games – 2.3368</a:t>
            </a:r>
          </a:p>
          <a:p>
            <a:pPr lvl="1"/>
            <a:r>
              <a:rPr lang="en-US" dirty="0"/>
              <a:t>75 Games – 2.0755</a:t>
            </a:r>
          </a:p>
          <a:p>
            <a:pPr lvl="1"/>
            <a:r>
              <a:rPr lang="en-US" dirty="0"/>
              <a:t>Rolling Window – 1.6701</a:t>
            </a:r>
          </a:p>
        </p:txBody>
      </p:sp>
      <p:pic>
        <p:nvPicPr>
          <p:cNvPr id="4" name="Picture 3">
            <a:extLst>
              <a:ext uri="{FF2B5EF4-FFF2-40B4-BE49-F238E27FC236}">
                <a16:creationId xmlns:a16="http://schemas.microsoft.com/office/drawing/2014/main" id="{9D55AD32-6E31-124A-816D-F5A9BBB3F4A5}"/>
              </a:ext>
            </a:extLst>
          </p:cNvPr>
          <p:cNvPicPr>
            <a:picLocks noChangeAspect="1"/>
          </p:cNvPicPr>
          <p:nvPr/>
        </p:nvPicPr>
        <p:blipFill>
          <a:blip r:embed="rId3"/>
          <a:stretch>
            <a:fillRect/>
          </a:stretch>
        </p:blipFill>
        <p:spPr>
          <a:xfrm>
            <a:off x="1114286" y="736206"/>
            <a:ext cx="4563733" cy="2816475"/>
          </a:xfrm>
          <a:prstGeom prst="rect">
            <a:avLst/>
          </a:prstGeom>
        </p:spPr>
      </p:pic>
      <p:sp>
        <p:nvSpPr>
          <p:cNvPr id="5" name="TextBox 4">
            <a:extLst>
              <a:ext uri="{FF2B5EF4-FFF2-40B4-BE49-F238E27FC236}">
                <a16:creationId xmlns:a16="http://schemas.microsoft.com/office/drawing/2014/main" id="{8661DB5B-0E45-0E42-B182-5A6710B3AED2}"/>
              </a:ext>
            </a:extLst>
          </p:cNvPr>
          <p:cNvSpPr txBox="1"/>
          <p:nvPr/>
        </p:nvSpPr>
        <p:spPr>
          <a:xfrm>
            <a:off x="1114286" y="366874"/>
            <a:ext cx="3765826" cy="369332"/>
          </a:xfrm>
          <a:prstGeom prst="rect">
            <a:avLst/>
          </a:prstGeom>
          <a:noFill/>
        </p:spPr>
        <p:txBody>
          <a:bodyPr wrap="square" rtlCol="0">
            <a:spAutoFit/>
          </a:bodyPr>
          <a:lstStyle/>
          <a:p>
            <a:r>
              <a:rPr lang="en-US" dirty="0"/>
              <a:t>Differenced Average Daily Home Score</a:t>
            </a:r>
          </a:p>
        </p:txBody>
      </p:sp>
      <p:pic>
        <p:nvPicPr>
          <p:cNvPr id="6" name="Picture 5">
            <a:extLst>
              <a:ext uri="{FF2B5EF4-FFF2-40B4-BE49-F238E27FC236}">
                <a16:creationId xmlns:a16="http://schemas.microsoft.com/office/drawing/2014/main" id="{5F66B110-EACB-CC4D-A647-DE7AB8DAF549}"/>
              </a:ext>
            </a:extLst>
          </p:cNvPr>
          <p:cNvPicPr>
            <a:picLocks noChangeAspect="1"/>
          </p:cNvPicPr>
          <p:nvPr/>
        </p:nvPicPr>
        <p:blipFill>
          <a:blip r:embed="rId4"/>
          <a:stretch>
            <a:fillRect/>
          </a:stretch>
        </p:blipFill>
        <p:spPr>
          <a:xfrm>
            <a:off x="1114285" y="3846443"/>
            <a:ext cx="4563733" cy="2816475"/>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A975B67-27BA-E647-B1C6-D31248C73F7E}"/>
                  </a:ext>
                </a:extLst>
              </p:cNvPr>
              <p:cNvSpPr txBox="1"/>
              <p:nvPr/>
            </p:nvSpPr>
            <p:spPr>
              <a:xfrm>
                <a:off x="5605671" y="1235134"/>
                <a:ext cx="5855212"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ctrlPr>
                            <a:rPr lang="en-US" sz="1200" b="0" i="1" smtClean="0">
                              <a:latin typeface="Cambria Math" panose="02040503050406030204" pitchFamily="18" charset="0"/>
                            </a:rPr>
                          </m:ctrlPr>
                        </m:dPr>
                        <m:e>
                          <m:r>
                            <a:rPr lang="en-US" sz="1200" b="0" i="1" smtClean="0">
                              <a:latin typeface="Cambria Math" panose="02040503050406030204" pitchFamily="18" charset="0"/>
                            </a:rPr>
                            <m:t>1−1.0359</m:t>
                          </m:r>
                          <m:r>
                            <a:rPr lang="en-US" sz="1200" b="0" i="1" smtClean="0">
                              <a:latin typeface="Cambria Math" panose="02040503050406030204" pitchFamily="18" charset="0"/>
                            </a:rPr>
                            <m:t>𝐵</m:t>
                          </m:r>
                          <m:r>
                            <a:rPr lang="en-US" sz="1200" b="0" i="1" smtClean="0">
                              <a:latin typeface="Cambria Math" panose="02040503050406030204" pitchFamily="18" charset="0"/>
                            </a:rPr>
                            <m:t>+0.0177</m:t>
                          </m:r>
                          <m:sSup>
                            <m:sSupPr>
                              <m:ctrlPr>
                                <a:rPr lang="en-US" sz="1200" b="0" i="1" smtClean="0">
                                  <a:latin typeface="Cambria Math" panose="02040503050406030204" pitchFamily="18" charset="0"/>
                                </a:rPr>
                              </m:ctrlPr>
                            </m:sSupPr>
                            <m:e>
                              <m:r>
                                <a:rPr lang="en-US" sz="1200" b="0" i="1" smtClean="0">
                                  <a:latin typeface="Cambria Math" panose="02040503050406030204" pitchFamily="18" charset="0"/>
                                </a:rPr>
                                <m:t>𝐵</m:t>
                              </m:r>
                            </m:e>
                            <m:sup>
                              <m:r>
                                <a:rPr lang="en-US" sz="1200" b="0" i="1" smtClean="0">
                                  <a:latin typeface="Cambria Math" panose="02040503050406030204" pitchFamily="18" charset="0"/>
                                </a:rPr>
                                <m:t>2</m:t>
                              </m:r>
                            </m:sup>
                          </m:sSup>
                          <m:r>
                            <a:rPr lang="en-US" sz="1200" b="0" i="1" smtClean="0">
                              <a:latin typeface="Cambria Math" panose="02040503050406030204" pitchFamily="18" charset="0"/>
                            </a:rPr>
                            <m:t>+0.0259</m:t>
                          </m:r>
                          <m:sSup>
                            <m:sSupPr>
                              <m:ctrlPr>
                                <a:rPr lang="en-US" sz="1200" b="0" i="1" smtClean="0">
                                  <a:latin typeface="Cambria Math" panose="02040503050406030204" pitchFamily="18" charset="0"/>
                                </a:rPr>
                              </m:ctrlPr>
                            </m:sSupPr>
                            <m:e>
                              <m:r>
                                <a:rPr lang="en-US" sz="1200" b="0" i="1" smtClean="0">
                                  <a:latin typeface="Cambria Math" panose="02040503050406030204" pitchFamily="18" charset="0"/>
                                </a:rPr>
                                <m:t>𝐵</m:t>
                              </m:r>
                            </m:e>
                            <m:sup>
                              <m:r>
                                <a:rPr lang="en-US" sz="1200" b="0" i="1" smtClean="0">
                                  <a:latin typeface="Cambria Math" panose="02040503050406030204" pitchFamily="18" charset="0"/>
                                </a:rPr>
                                <m:t>3</m:t>
                              </m:r>
                            </m:sup>
                          </m:sSup>
                        </m:e>
                      </m:d>
                      <m:d>
                        <m:dPr>
                          <m:ctrlPr>
                            <a:rPr lang="en-US" sz="1200" b="0" i="1" smtClean="0">
                              <a:latin typeface="Cambria Math" panose="02040503050406030204" pitchFamily="18" charset="0"/>
                            </a:rPr>
                          </m:ctrlPr>
                        </m:dPr>
                        <m:e>
                          <m:r>
                            <a:rPr lang="en-US" sz="1200" b="0" i="1" smtClean="0">
                              <a:latin typeface="Cambria Math" panose="02040503050406030204" pitchFamily="18" charset="0"/>
                            </a:rPr>
                            <m:t>1−</m:t>
                          </m:r>
                          <m:sSup>
                            <m:sSupPr>
                              <m:ctrlPr>
                                <a:rPr lang="en-US" sz="1200" b="0" i="1" smtClean="0">
                                  <a:latin typeface="Cambria Math" panose="02040503050406030204" pitchFamily="18" charset="0"/>
                                </a:rPr>
                              </m:ctrlPr>
                            </m:sSupPr>
                            <m:e>
                              <m:r>
                                <a:rPr lang="en-US" sz="1200" b="0" i="1" smtClean="0">
                                  <a:latin typeface="Cambria Math" panose="02040503050406030204" pitchFamily="18" charset="0"/>
                                </a:rPr>
                                <m:t>𝐵</m:t>
                              </m:r>
                            </m:e>
                            <m:sup>
                              <m:r>
                                <a:rPr lang="en-US" sz="1200" b="0" i="1" smtClean="0">
                                  <a:latin typeface="Cambria Math" panose="02040503050406030204" pitchFamily="18" charset="0"/>
                                </a:rPr>
                                <m:t>180</m:t>
                              </m:r>
                            </m:sup>
                          </m:sSup>
                        </m:e>
                      </m:d>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𝑋</m:t>
                          </m:r>
                        </m:e>
                        <m:sub>
                          <m:r>
                            <a:rPr lang="en-US" sz="1200" b="0" i="1" smtClean="0">
                              <a:latin typeface="Cambria Math" panose="02040503050406030204" pitchFamily="18" charset="0"/>
                            </a:rPr>
                            <m:t>𝑡</m:t>
                          </m:r>
                        </m:sub>
                      </m:sSub>
                      <m:r>
                        <a:rPr lang="en-US" sz="1200" b="0" i="1" smtClean="0">
                          <a:latin typeface="Cambria Math" panose="02040503050406030204" pitchFamily="18" charset="0"/>
                        </a:rPr>
                        <m:t> =</m:t>
                      </m:r>
                      <m:d>
                        <m:dPr>
                          <m:ctrlPr>
                            <a:rPr lang="en-US" sz="1200" b="0" i="1" smtClean="0">
                              <a:latin typeface="Cambria Math" panose="02040503050406030204" pitchFamily="18" charset="0"/>
                            </a:rPr>
                          </m:ctrlPr>
                        </m:dPr>
                        <m:e>
                          <m:r>
                            <a:rPr lang="en-US" sz="1200" b="0" i="1" smtClean="0">
                              <a:latin typeface="Cambria Math" panose="02040503050406030204" pitchFamily="18" charset="0"/>
                            </a:rPr>
                            <m:t>1−0.9791</m:t>
                          </m:r>
                          <m:r>
                            <m:rPr>
                              <m:sty m:val="p"/>
                            </m:rPr>
                            <a:rPr lang="en-US" sz="1200" b="0" i="0" smtClean="0">
                              <a:latin typeface="Cambria Math" panose="02040503050406030204" pitchFamily="18" charset="0"/>
                            </a:rPr>
                            <m:t>B</m:t>
                          </m:r>
                        </m:e>
                      </m:d>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𝑎</m:t>
                          </m:r>
                        </m:e>
                        <m:sub>
                          <m:r>
                            <a:rPr lang="en-US" sz="1200" b="0" i="1" smtClean="0">
                              <a:latin typeface="Cambria Math" panose="02040503050406030204" pitchFamily="18" charset="0"/>
                            </a:rPr>
                            <m:t>𝑡</m:t>
                          </m:r>
                        </m:sub>
                      </m:sSub>
                    </m:oMath>
                  </m:oMathPara>
                </a14:m>
                <a:endParaRPr lang="en-US" sz="1200" b="0" dirty="0"/>
              </a:p>
              <a:p>
                <a:pPr/>
                <a14:m>
                  <m:oMathPara xmlns:m="http://schemas.openxmlformats.org/officeDocument/2006/math">
                    <m:oMathParaPr>
                      <m:jc m:val="centerGroup"/>
                    </m:oMathParaPr>
                    <m:oMath xmlns:m="http://schemas.openxmlformats.org/officeDocument/2006/math">
                      <m:sSup>
                        <m:sSupPr>
                          <m:ctrlPr>
                            <a:rPr lang="en-US" sz="1200" i="1" smtClean="0">
                              <a:latin typeface="Cambria Math" panose="02040503050406030204" pitchFamily="18" charset="0"/>
                            </a:rPr>
                          </m:ctrlPr>
                        </m:sSupPr>
                        <m:e>
                          <m:r>
                            <a:rPr lang="en-US" sz="1200" i="1" smtClean="0">
                              <a:latin typeface="Cambria Math" panose="02040503050406030204" pitchFamily="18" charset="0"/>
                            </a:rPr>
                            <m:t>𝝈</m:t>
                          </m:r>
                        </m:e>
                        <m:sup>
                          <m:r>
                            <a:rPr lang="en-US" sz="1200" b="0" i="1" smtClean="0">
                              <a:latin typeface="Cambria Math" panose="02040503050406030204" pitchFamily="18" charset="0"/>
                            </a:rPr>
                            <m:t>2</m:t>
                          </m:r>
                        </m:sup>
                      </m:sSup>
                      <m:r>
                        <a:rPr lang="en-US" sz="1200" b="0" i="1" smtClean="0">
                          <a:latin typeface="Cambria Math" panose="02040503050406030204" pitchFamily="18" charset="0"/>
                        </a:rPr>
                        <m:t>=1.7315</m:t>
                      </m:r>
                    </m:oMath>
                  </m:oMathPara>
                </a14:m>
                <a:endParaRPr lang="en-US" sz="1200" dirty="0"/>
              </a:p>
            </p:txBody>
          </p:sp>
        </mc:Choice>
        <mc:Fallback xmlns="">
          <p:sp>
            <p:nvSpPr>
              <p:cNvPr id="7" name="TextBox 6">
                <a:extLst>
                  <a:ext uri="{FF2B5EF4-FFF2-40B4-BE49-F238E27FC236}">
                    <a16:creationId xmlns:a16="http://schemas.microsoft.com/office/drawing/2014/main" id="{0A975B67-27BA-E647-B1C6-D31248C73F7E}"/>
                  </a:ext>
                </a:extLst>
              </p:cNvPr>
              <p:cNvSpPr txBox="1">
                <a:spLocks noRot="1" noChangeAspect="1" noMove="1" noResize="1" noEditPoints="1" noAdjustHandles="1" noChangeArrowheads="1" noChangeShapeType="1" noTextEdit="1"/>
              </p:cNvSpPr>
              <p:nvPr/>
            </p:nvSpPr>
            <p:spPr>
              <a:xfrm>
                <a:off x="5605671" y="1235134"/>
                <a:ext cx="5855212" cy="461665"/>
              </a:xfrm>
              <a:prstGeom prst="rect">
                <a:avLst/>
              </a:prstGeom>
              <a:blipFill>
                <a:blip r:embed="rId7"/>
                <a:stretch>
                  <a:fillRect/>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846185CB-6051-1044-A07D-054D1B3F5613}"/>
              </a:ext>
            </a:extLst>
          </p:cNvPr>
          <p:cNvSpPr txBox="1"/>
          <p:nvPr/>
        </p:nvSpPr>
        <p:spPr>
          <a:xfrm>
            <a:off x="7702486" y="867778"/>
            <a:ext cx="3329609" cy="307777"/>
          </a:xfrm>
          <a:prstGeom prst="rect">
            <a:avLst/>
          </a:prstGeom>
          <a:noFill/>
        </p:spPr>
        <p:txBody>
          <a:bodyPr wrap="square" rtlCol="0">
            <a:spAutoFit/>
          </a:bodyPr>
          <a:lstStyle/>
          <a:p>
            <a:r>
              <a:rPr lang="en-US" sz="1400" dirty="0"/>
              <a:t>ARIMA(3,0,1) S=180</a:t>
            </a:r>
          </a:p>
        </p:txBody>
      </p:sp>
    </p:spTree>
    <p:extLst>
      <p:ext uri="{BB962C8B-B14F-4D97-AF65-F5344CB8AC3E}">
        <p14:creationId xmlns:p14="http://schemas.microsoft.com/office/powerpoint/2010/main" val="9300116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A87FC-158E-604A-808A-DC30046EA02B}"/>
              </a:ext>
            </a:extLst>
          </p:cNvPr>
          <p:cNvSpPr>
            <a:spLocks noGrp="1"/>
          </p:cNvSpPr>
          <p:nvPr>
            <p:ph type="title"/>
          </p:nvPr>
        </p:nvSpPr>
        <p:spPr>
          <a:xfrm>
            <a:off x="2611808" y="0"/>
            <a:ext cx="7958331" cy="1077229"/>
          </a:xfrm>
        </p:spPr>
        <p:txBody>
          <a:bodyPr/>
          <a:lstStyle/>
          <a:p>
            <a:r>
              <a:rPr lang="en-US" dirty="0"/>
              <a:t>Multivariate ARIMA Analysis</a:t>
            </a:r>
          </a:p>
        </p:txBody>
      </p:sp>
      <p:sp>
        <p:nvSpPr>
          <p:cNvPr id="3" name="Content Placeholder 2">
            <a:extLst>
              <a:ext uri="{FF2B5EF4-FFF2-40B4-BE49-F238E27FC236}">
                <a16:creationId xmlns:a16="http://schemas.microsoft.com/office/drawing/2014/main" id="{9861A5AE-23BC-5941-BC9B-8A4C3BA36BAA}"/>
              </a:ext>
            </a:extLst>
          </p:cNvPr>
          <p:cNvSpPr>
            <a:spLocks noGrp="1"/>
          </p:cNvSpPr>
          <p:nvPr>
            <p:ph idx="1"/>
          </p:nvPr>
        </p:nvSpPr>
        <p:spPr>
          <a:xfrm>
            <a:off x="6096000" y="1763174"/>
            <a:ext cx="4474139" cy="4715207"/>
          </a:xfrm>
        </p:spPr>
        <p:txBody>
          <a:bodyPr>
            <a:normAutofit fontScale="70000" lnSpcReduction="20000"/>
          </a:bodyPr>
          <a:lstStyle/>
          <a:p>
            <a:r>
              <a:rPr lang="en-US" dirty="0"/>
              <a:t>Modeled average daily home score and included average daily home homeruns and average daily home strikeouts as predictors.</a:t>
            </a:r>
          </a:p>
          <a:p>
            <a:r>
              <a:rPr lang="en-US" dirty="0"/>
              <a:t>Set Season = 180</a:t>
            </a:r>
          </a:p>
          <a:p>
            <a:pPr lvl="1"/>
            <a:r>
              <a:rPr lang="en-US" dirty="0"/>
              <a:t>All features had season of about 180</a:t>
            </a:r>
          </a:p>
          <a:p>
            <a:r>
              <a:rPr lang="en-US" dirty="0"/>
              <a:t>P-value:</a:t>
            </a:r>
          </a:p>
          <a:p>
            <a:pPr lvl="1"/>
            <a:r>
              <a:rPr lang="en-US" dirty="0"/>
              <a:t>0.1915</a:t>
            </a:r>
          </a:p>
          <a:p>
            <a:pPr lvl="1"/>
            <a:r>
              <a:rPr lang="en-US" dirty="0"/>
              <a:t>Does a good job of only leaving white noise</a:t>
            </a:r>
          </a:p>
          <a:p>
            <a:r>
              <a:rPr lang="en-US" dirty="0"/>
              <a:t>AIC:</a:t>
            </a:r>
          </a:p>
          <a:p>
            <a:pPr lvl="1"/>
            <a:r>
              <a:rPr lang="en-US" dirty="0"/>
              <a:t>5,498.95</a:t>
            </a:r>
          </a:p>
          <a:p>
            <a:r>
              <a:rPr lang="en-US" dirty="0"/>
              <a:t>ASE:</a:t>
            </a:r>
          </a:p>
          <a:p>
            <a:pPr lvl="1"/>
            <a:r>
              <a:rPr lang="en-US" dirty="0"/>
              <a:t>15 Game – 0.7745</a:t>
            </a:r>
          </a:p>
          <a:p>
            <a:pPr lvl="1"/>
            <a:r>
              <a:rPr lang="en-US" dirty="0"/>
              <a:t>75 Game – 0.5674</a:t>
            </a:r>
          </a:p>
          <a:p>
            <a:pPr lvl="1"/>
            <a:r>
              <a:rPr lang="en-US" dirty="0"/>
              <a:t>Rolling Window – 1.2098</a:t>
            </a:r>
          </a:p>
          <a:p>
            <a:pPr lvl="1"/>
            <a:endParaRPr lang="en-US" dirty="0"/>
          </a:p>
        </p:txBody>
      </p:sp>
      <p:pic>
        <p:nvPicPr>
          <p:cNvPr id="4" name="Picture 3">
            <a:extLst>
              <a:ext uri="{FF2B5EF4-FFF2-40B4-BE49-F238E27FC236}">
                <a16:creationId xmlns:a16="http://schemas.microsoft.com/office/drawing/2014/main" id="{D9CF7FC5-14BE-884C-BB1D-77955B7BC2D6}"/>
              </a:ext>
            </a:extLst>
          </p:cNvPr>
          <p:cNvPicPr>
            <a:picLocks noChangeAspect="1"/>
          </p:cNvPicPr>
          <p:nvPr/>
        </p:nvPicPr>
        <p:blipFill>
          <a:blip r:embed="rId3"/>
          <a:stretch>
            <a:fillRect/>
          </a:stretch>
        </p:blipFill>
        <p:spPr>
          <a:xfrm>
            <a:off x="1126858" y="715045"/>
            <a:ext cx="4474633" cy="2761488"/>
          </a:xfrm>
          <a:prstGeom prst="rect">
            <a:avLst/>
          </a:prstGeom>
        </p:spPr>
      </p:pic>
      <p:sp>
        <p:nvSpPr>
          <p:cNvPr id="5" name="TextBox 4">
            <a:extLst>
              <a:ext uri="{FF2B5EF4-FFF2-40B4-BE49-F238E27FC236}">
                <a16:creationId xmlns:a16="http://schemas.microsoft.com/office/drawing/2014/main" id="{2C732B12-E4B0-EF46-8016-CA8B13684B28}"/>
              </a:ext>
            </a:extLst>
          </p:cNvPr>
          <p:cNvSpPr txBox="1"/>
          <p:nvPr/>
        </p:nvSpPr>
        <p:spPr>
          <a:xfrm>
            <a:off x="1126858" y="369337"/>
            <a:ext cx="4055166" cy="338554"/>
          </a:xfrm>
          <a:prstGeom prst="rect">
            <a:avLst/>
          </a:prstGeom>
          <a:noFill/>
        </p:spPr>
        <p:txBody>
          <a:bodyPr wrap="square" rtlCol="0">
            <a:spAutoFit/>
          </a:bodyPr>
          <a:lstStyle/>
          <a:p>
            <a:r>
              <a:rPr lang="en-US" sz="1600" dirty="0"/>
              <a:t>Average Daily Home Team Score with predictors</a:t>
            </a:r>
          </a:p>
        </p:txBody>
      </p:sp>
      <p:pic>
        <p:nvPicPr>
          <p:cNvPr id="6" name="Picture 5">
            <a:extLst>
              <a:ext uri="{FF2B5EF4-FFF2-40B4-BE49-F238E27FC236}">
                <a16:creationId xmlns:a16="http://schemas.microsoft.com/office/drawing/2014/main" id="{FF4141A7-539F-6A42-B7B8-F9E02B7B4399}"/>
              </a:ext>
            </a:extLst>
          </p:cNvPr>
          <p:cNvPicPr>
            <a:picLocks noChangeAspect="1"/>
          </p:cNvPicPr>
          <p:nvPr/>
        </p:nvPicPr>
        <p:blipFill>
          <a:blip r:embed="rId4"/>
          <a:stretch>
            <a:fillRect/>
          </a:stretch>
        </p:blipFill>
        <p:spPr>
          <a:xfrm>
            <a:off x="1126858" y="3642205"/>
            <a:ext cx="4474634" cy="2761488"/>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55B67A3-8F0C-FB4E-B429-C867BBBD5716}"/>
                  </a:ext>
                </a:extLst>
              </p:cNvPr>
              <p:cNvSpPr txBox="1"/>
              <p:nvPr/>
            </p:nvSpPr>
            <p:spPr>
              <a:xfrm>
                <a:off x="5601491" y="1149390"/>
                <a:ext cx="5652873" cy="54162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ctrlPr>
                            <a:rPr lang="en-US" sz="1400" b="0" i="1" smtClean="0">
                              <a:latin typeface="Cambria Math" panose="02040503050406030204" pitchFamily="18" charset="0"/>
                            </a:rPr>
                          </m:ctrlPr>
                        </m:dPr>
                        <m:e>
                          <m:r>
                            <a:rPr lang="en-US" sz="1400" b="0" i="1" smtClean="0">
                              <a:latin typeface="Cambria Math" panose="02040503050406030204" pitchFamily="18" charset="0"/>
                            </a:rPr>
                            <m:t>1−0.3757</m:t>
                          </m:r>
                          <m:r>
                            <a:rPr lang="en-US" sz="1400" b="0" i="1" smtClean="0">
                              <a:latin typeface="Cambria Math" panose="02040503050406030204" pitchFamily="18" charset="0"/>
                            </a:rPr>
                            <m:t>𝐵</m:t>
                          </m:r>
                        </m:e>
                      </m:d>
                      <m:d>
                        <m:dPr>
                          <m:ctrlPr>
                            <a:rPr lang="en-US" sz="1400" b="0" i="1" smtClean="0">
                              <a:latin typeface="Cambria Math" panose="02040503050406030204" pitchFamily="18" charset="0"/>
                            </a:rPr>
                          </m:ctrlPr>
                        </m:dPr>
                        <m:e>
                          <m:r>
                            <a:rPr lang="en-US" sz="1400" b="0" i="1" smtClean="0">
                              <a:latin typeface="Cambria Math" panose="02040503050406030204" pitchFamily="18" charset="0"/>
                            </a:rPr>
                            <m:t>1−</m:t>
                          </m:r>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𝐵</m:t>
                              </m:r>
                            </m:e>
                            <m:sup>
                              <m:r>
                                <a:rPr lang="en-US" sz="1400" b="0" i="1" smtClean="0">
                                  <a:latin typeface="Cambria Math" panose="02040503050406030204" pitchFamily="18" charset="0"/>
                                </a:rPr>
                                <m:t>180</m:t>
                              </m:r>
                            </m:sup>
                          </m:sSup>
                        </m:e>
                      </m:d>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𝑋</m:t>
                          </m:r>
                        </m:e>
                        <m:sub>
                          <m:r>
                            <a:rPr lang="en-US" sz="1400" b="0" i="1" smtClean="0">
                              <a:latin typeface="Cambria Math" panose="02040503050406030204" pitchFamily="18" charset="0"/>
                            </a:rPr>
                            <m:t>𝑡</m:t>
                          </m:r>
                        </m:sub>
                      </m:sSub>
                      <m:r>
                        <a:rPr lang="en-US" sz="1400" b="0" i="1" smtClean="0">
                          <a:latin typeface="Cambria Math" panose="02040503050406030204" pitchFamily="18" charset="0"/>
                        </a:rPr>
                        <m:t>=</m:t>
                      </m:r>
                      <m:d>
                        <m:dPr>
                          <m:ctrlPr>
                            <a:rPr lang="en-US" sz="1400" b="0" i="1" smtClean="0">
                              <a:latin typeface="Cambria Math" panose="02040503050406030204" pitchFamily="18" charset="0"/>
                            </a:rPr>
                          </m:ctrlPr>
                        </m:dPr>
                        <m:e>
                          <m:r>
                            <a:rPr lang="en-US" sz="1400" b="0" i="1" smtClean="0">
                              <a:latin typeface="Cambria Math" panose="02040503050406030204" pitchFamily="18" charset="0"/>
                            </a:rPr>
                            <m:t>1+0.3573</m:t>
                          </m:r>
                          <m:r>
                            <a:rPr lang="en-US" sz="1400" b="0" i="1" smtClean="0">
                              <a:latin typeface="Cambria Math" panose="02040503050406030204" pitchFamily="18" charset="0"/>
                            </a:rPr>
                            <m:t>𝐵</m:t>
                          </m:r>
                        </m:e>
                      </m:d>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𝑎</m:t>
                          </m:r>
                        </m:e>
                        <m:sub>
                          <m:r>
                            <a:rPr lang="en-US" sz="1400" b="0" i="1" smtClean="0">
                              <a:latin typeface="Cambria Math" panose="02040503050406030204" pitchFamily="18" charset="0"/>
                            </a:rPr>
                            <m:t>𝑡</m:t>
                          </m:r>
                        </m:sub>
                      </m:sSub>
                    </m:oMath>
                  </m:oMathPara>
                </a14:m>
                <a:endParaRPr lang="en-US" sz="1400" b="0" dirty="0"/>
              </a:p>
              <a:p>
                <a:pPr/>
                <a14:m>
                  <m:oMathPara xmlns:m="http://schemas.openxmlformats.org/officeDocument/2006/math">
                    <m:oMathParaPr>
                      <m:jc m:val="centerGroup"/>
                    </m:oMathParaPr>
                    <m:oMath xmlns:m="http://schemas.openxmlformats.org/officeDocument/2006/math">
                      <m:sSup>
                        <m:sSupPr>
                          <m:ctrlPr>
                            <a:rPr lang="en-US" sz="1400" i="1" smtClean="0">
                              <a:latin typeface="Cambria Math" panose="02040503050406030204" pitchFamily="18" charset="0"/>
                            </a:rPr>
                          </m:ctrlPr>
                        </m:sSupPr>
                        <m:e>
                          <m:r>
                            <a:rPr lang="en-US" sz="1400" i="1" smtClean="0">
                              <a:latin typeface="Cambria Math" panose="02040503050406030204" pitchFamily="18" charset="0"/>
                            </a:rPr>
                            <m:t>𝝈</m:t>
                          </m:r>
                        </m:e>
                        <m:sup>
                          <m:r>
                            <a:rPr lang="en-US" sz="1400" b="0" i="1" smtClean="0">
                              <a:latin typeface="Cambria Math" panose="02040503050406030204" pitchFamily="18" charset="0"/>
                            </a:rPr>
                            <m:t>2</m:t>
                          </m:r>
                        </m:sup>
                      </m:sSup>
                      <m:r>
                        <a:rPr lang="en-US" sz="1400" i="1">
                          <a:latin typeface="Cambria Math" panose="02040503050406030204" pitchFamily="18" charset="0"/>
                        </a:rPr>
                        <m:t>=0.2428</m:t>
                      </m:r>
                    </m:oMath>
                  </m:oMathPara>
                </a14:m>
                <a:endParaRPr lang="en-US" sz="1400" dirty="0"/>
              </a:p>
            </p:txBody>
          </p:sp>
        </mc:Choice>
        <mc:Fallback xmlns="">
          <p:sp>
            <p:nvSpPr>
              <p:cNvPr id="7" name="TextBox 6">
                <a:extLst>
                  <a:ext uri="{FF2B5EF4-FFF2-40B4-BE49-F238E27FC236}">
                    <a16:creationId xmlns:a16="http://schemas.microsoft.com/office/drawing/2014/main" id="{755B67A3-8F0C-FB4E-B429-C867BBBD5716}"/>
                  </a:ext>
                </a:extLst>
              </p:cNvPr>
              <p:cNvSpPr txBox="1">
                <a:spLocks noRot="1" noChangeAspect="1" noMove="1" noResize="1" noEditPoints="1" noAdjustHandles="1" noChangeArrowheads="1" noChangeShapeType="1" noTextEdit="1"/>
              </p:cNvSpPr>
              <p:nvPr/>
            </p:nvSpPr>
            <p:spPr>
              <a:xfrm>
                <a:off x="5601491" y="1149390"/>
                <a:ext cx="5652873" cy="541623"/>
              </a:xfrm>
              <a:prstGeom prst="rect">
                <a:avLst/>
              </a:prstGeom>
              <a:blipFill>
                <a:blip r:embed="rId7"/>
                <a:stretch>
                  <a:fillRect/>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4E7610C9-16DE-D845-AE61-A0E8A15E679E}"/>
              </a:ext>
            </a:extLst>
          </p:cNvPr>
          <p:cNvSpPr txBox="1"/>
          <p:nvPr/>
        </p:nvSpPr>
        <p:spPr>
          <a:xfrm>
            <a:off x="7427422" y="810870"/>
            <a:ext cx="3329609" cy="307777"/>
          </a:xfrm>
          <a:prstGeom prst="rect">
            <a:avLst/>
          </a:prstGeom>
          <a:noFill/>
        </p:spPr>
        <p:txBody>
          <a:bodyPr wrap="square" rtlCol="0">
            <a:spAutoFit/>
          </a:bodyPr>
          <a:lstStyle/>
          <a:p>
            <a:r>
              <a:rPr lang="en-US" sz="1400" dirty="0"/>
              <a:t>ARIMA(1,0,1) S=180</a:t>
            </a:r>
          </a:p>
        </p:txBody>
      </p:sp>
    </p:spTree>
    <p:extLst>
      <p:ext uri="{BB962C8B-B14F-4D97-AF65-F5344CB8AC3E}">
        <p14:creationId xmlns:p14="http://schemas.microsoft.com/office/powerpoint/2010/main" val="42529432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B052F6-C16E-DE43-8BDE-890FB032E5BC}"/>
              </a:ext>
            </a:extLst>
          </p:cNvPr>
          <p:cNvSpPr>
            <a:spLocks noGrp="1"/>
          </p:cNvSpPr>
          <p:nvPr>
            <p:ph type="title"/>
          </p:nvPr>
        </p:nvSpPr>
        <p:spPr>
          <a:xfrm>
            <a:off x="2611808" y="22865"/>
            <a:ext cx="7958331" cy="1077229"/>
          </a:xfrm>
        </p:spPr>
        <p:txBody>
          <a:bodyPr/>
          <a:lstStyle/>
          <a:p>
            <a:r>
              <a:rPr lang="en-US" dirty="0"/>
              <a:t>VAR Analysis</a:t>
            </a:r>
          </a:p>
        </p:txBody>
      </p:sp>
      <p:sp>
        <p:nvSpPr>
          <p:cNvPr id="3" name="Content Placeholder 2">
            <a:extLst>
              <a:ext uri="{FF2B5EF4-FFF2-40B4-BE49-F238E27FC236}">
                <a16:creationId xmlns:a16="http://schemas.microsoft.com/office/drawing/2014/main" id="{F63A4F71-B412-A346-9320-02D0C03394C3}"/>
              </a:ext>
            </a:extLst>
          </p:cNvPr>
          <p:cNvSpPr>
            <a:spLocks noGrp="1"/>
          </p:cNvSpPr>
          <p:nvPr>
            <p:ph idx="1"/>
          </p:nvPr>
        </p:nvSpPr>
        <p:spPr>
          <a:xfrm>
            <a:off x="6095999" y="2052116"/>
            <a:ext cx="4474139" cy="3997828"/>
          </a:xfrm>
        </p:spPr>
        <p:txBody>
          <a:bodyPr>
            <a:normAutofit fontScale="85000" lnSpcReduction="20000"/>
          </a:bodyPr>
          <a:lstStyle/>
          <a:p>
            <a:r>
              <a:rPr lang="en-US" dirty="0"/>
              <a:t>Fit both predictors plus the average daily home team score in the VAR model</a:t>
            </a:r>
          </a:p>
          <a:p>
            <a:pPr lvl="1"/>
            <a:r>
              <a:rPr lang="en-US" dirty="0"/>
              <a:t>Used p = 2 for best lags chosen by AIC</a:t>
            </a:r>
          </a:p>
          <a:p>
            <a:r>
              <a:rPr lang="en-US" dirty="0"/>
              <a:t>VAR predicts the mean of the realization due to stationarity concerns</a:t>
            </a:r>
          </a:p>
          <a:p>
            <a:r>
              <a:rPr lang="en-US" dirty="0"/>
              <a:t>AIC:</a:t>
            </a:r>
          </a:p>
          <a:p>
            <a:pPr lvl="1"/>
            <a:r>
              <a:rPr lang="en-US" dirty="0"/>
              <a:t>11,019.28</a:t>
            </a:r>
          </a:p>
          <a:p>
            <a:r>
              <a:rPr lang="en-US" dirty="0"/>
              <a:t>ASE:</a:t>
            </a:r>
          </a:p>
          <a:p>
            <a:pPr lvl="1"/>
            <a:r>
              <a:rPr lang="en-US" dirty="0"/>
              <a:t>15 Games – 0.9073</a:t>
            </a:r>
          </a:p>
          <a:p>
            <a:pPr lvl="1"/>
            <a:r>
              <a:rPr lang="en-US" dirty="0"/>
              <a:t>75 Games – 0.9471</a:t>
            </a:r>
          </a:p>
          <a:p>
            <a:pPr lvl="1"/>
            <a:r>
              <a:rPr lang="en-US" dirty="0"/>
              <a:t>Rolling Window – 0.9964</a:t>
            </a:r>
          </a:p>
        </p:txBody>
      </p:sp>
      <p:pic>
        <p:nvPicPr>
          <p:cNvPr id="4" name="Picture 3">
            <a:extLst>
              <a:ext uri="{FF2B5EF4-FFF2-40B4-BE49-F238E27FC236}">
                <a16:creationId xmlns:a16="http://schemas.microsoft.com/office/drawing/2014/main" id="{7EB4AD74-4F61-794E-A97F-C1BC600451CD}"/>
              </a:ext>
            </a:extLst>
          </p:cNvPr>
          <p:cNvPicPr>
            <a:picLocks noChangeAspect="1"/>
          </p:cNvPicPr>
          <p:nvPr/>
        </p:nvPicPr>
        <p:blipFill>
          <a:blip r:embed="rId3"/>
          <a:stretch>
            <a:fillRect/>
          </a:stretch>
        </p:blipFill>
        <p:spPr>
          <a:xfrm>
            <a:off x="1084470" y="685800"/>
            <a:ext cx="4445000" cy="2743200"/>
          </a:xfrm>
          <a:prstGeom prst="rect">
            <a:avLst/>
          </a:prstGeom>
        </p:spPr>
      </p:pic>
      <p:pic>
        <p:nvPicPr>
          <p:cNvPr id="5" name="Picture 4">
            <a:extLst>
              <a:ext uri="{FF2B5EF4-FFF2-40B4-BE49-F238E27FC236}">
                <a16:creationId xmlns:a16="http://schemas.microsoft.com/office/drawing/2014/main" id="{8B87D173-2EBB-7546-A370-6E728300467D}"/>
              </a:ext>
            </a:extLst>
          </p:cNvPr>
          <p:cNvPicPr>
            <a:picLocks noChangeAspect="1"/>
          </p:cNvPicPr>
          <p:nvPr/>
        </p:nvPicPr>
        <p:blipFill>
          <a:blip r:embed="rId4"/>
          <a:stretch>
            <a:fillRect/>
          </a:stretch>
        </p:blipFill>
        <p:spPr>
          <a:xfrm>
            <a:off x="1084471" y="3597963"/>
            <a:ext cx="4445000" cy="2743200"/>
          </a:xfrm>
          <a:prstGeom prst="rect">
            <a:avLst/>
          </a:prstGeom>
        </p:spPr>
      </p:pic>
    </p:spTree>
    <p:extLst>
      <p:ext uri="{BB962C8B-B14F-4D97-AF65-F5344CB8AC3E}">
        <p14:creationId xmlns:p14="http://schemas.microsoft.com/office/powerpoint/2010/main" val="28855624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86B926-8AD8-AF44-9D55-830BD8090A53}"/>
              </a:ext>
            </a:extLst>
          </p:cNvPr>
          <p:cNvSpPr>
            <a:spLocks noGrp="1"/>
          </p:cNvSpPr>
          <p:nvPr>
            <p:ph type="title"/>
          </p:nvPr>
        </p:nvSpPr>
        <p:spPr>
          <a:xfrm>
            <a:off x="2611808" y="22865"/>
            <a:ext cx="7958331" cy="1077229"/>
          </a:xfrm>
        </p:spPr>
        <p:txBody>
          <a:bodyPr/>
          <a:lstStyle/>
          <a:p>
            <a:r>
              <a:rPr lang="en-US" dirty="0"/>
              <a:t>Neural Network Analysis</a:t>
            </a:r>
          </a:p>
        </p:txBody>
      </p:sp>
      <p:sp>
        <p:nvSpPr>
          <p:cNvPr id="3" name="Content Placeholder 2">
            <a:extLst>
              <a:ext uri="{FF2B5EF4-FFF2-40B4-BE49-F238E27FC236}">
                <a16:creationId xmlns:a16="http://schemas.microsoft.com/office/drawing/2014/main" id="{17924716-E830-644D-A979-70E6C137DCC8}"/>
              </a:ext>
            </a:extLst>
          </p:cNvPr>
          <p:cNvSpPr>
            <a:spLocks noGrp="1"/>
          </p:cNvSpPr>
          <p:nvPr>
            <p:ph idx="1"/>
          </p:nvPr>
        </p:nvSpPr>
        <p:spPr>
          <a:xfrm>
            <a:off x="6095999" y="2052116"/>
            <a:ext cx="4474139" cy="3997828"/>
          </a:xfrm>
        </p:spPr>
        <p:txBody>
          <a:bodyPr>
            <a:normAutofit fontScale="92500" lnSpcReduction="10000"/>
          </a:bodyPr>
          <a:lstStyle/>
          <a:p>
            <a:r>
              <a:rPr lang="en-US" dirty="0"/>
              <a:t>Only used Average Daily Score as an input to the model.</a:t>
            </a:r>
          </a:p>
          <a:p>
            <a:r>
              <a:rPr lang="en-US" dirty="0"/>
              <a:t>Model contained 10 hidden nodes</a:t>
            </a:r>
          </a:p>
          <a:p>
            <a:r>
              <a:rPr lang="en-US" dirty="0"/>
              <a:t>ASE:</a:t>
            </a:r>
          </a:p>
          <a:p>
            <a:pPr lvl="1"/>
            <a:r>
              <a:rPr lang="en-US" dirty="0"/>
              <a:t>15 Game – 2.1944</a:t>
            </a:r>
          </a:p>
          <a:p>
            <a:pPr lvl="1"/>
            <a:r>
              <a:rPr lang="en-US" dirty="0"/>
              <a:t>75 Game – 2.3757</a:t>
            </a:r>
          </a:p>
          <a:p>
            <a:pPr lvl="1"/>
            <a:r>
              <a:rPr lang="en-US" dirty="0"/>
              <a:t>Predicts a day early through most of the plot. </a:t>
            </a:r>
          </a:p>
          <a:p>
            <a:pPr lvl="1"/>
            <a:r>
              <a:rPr lang="en-US" dirty="0"/>
              <a:t>Becomes inaccurate towards the end of the 75 games.</a:t>
            </a:r>
          </a:p>
        </p:txBody>
      </p:sp>
      <p:pic>
        <p:nvPicPr>
          <p:cNvPr id="4" name="Picture 3">
            <a:extLst>
              <a:ext uri="{FF2B5EF4-FFF2-40B4-BE49-F238E27FC236}">
                <a16:creationId xmlns:a16="http://schemas.microsoft.com/office/drawing/2014/main" id="{F9E17617-27D7-684C-A7D7-530D6B918ED2}"/>
              </a:ext>
            </a:extLst>
          </p:cNvPr>
          <p:cNvPicPr>
            <a:picLocks noChangeAspect="1"/>
          </p:cNvPicPr>
          <p:nvPr/>
        </p:nvPicPr>
        <p:blipFill>
          <a:blip r:embed="rId3"/>
          <a:stretch>
            <a:fillRect/>
          </a:stretch>
        </p:blipFill>
        <p:spPr>
          <a:xfrm>
            <a:off x="1144104" y="667817"/>
            <a:ext cx="4474139" cy="2761183"/>
          </a:xfrm>
          <a:prstGeom prst="rect">
            <a:avLst/>
          </a:prstGeom>
        </p:spPr>
      </p:pic>
      <p:sp>
        <p:nvSpPr>
          <p:cNvPr id="5" name="TextBox 4">
            <a:extLst>
              <a:ext uri="{FF2B5EF4-FFF2-40B4-BE49-F238E27FC236}">
                <a16:creationId xmlns:a16="http://schemas.microsoft.com/office/drawing/2014/main" id="{E95E412B-30B6-434A-8CAA-515BD8A33485}"/>
              </a:ext>
            </a:extLst>
          </p:cNvPr>
          <p:cNvSpPr txBox="1"/>
          <p:nvPr/>
        </p:nvSpPr>
        <p:spPr>
          <a:xfrm>
            <a:off x="1144104" y="260377"/>
            <a:ext cx="2722218" cy="369332"/>
          </a:xfrm>
          <a:prstGeom prst="rect">
            <a:avLst/>
          </a:prstGeom>
          <a:noFill/>
        </p:spPr>
        <p:txBody>
          <a:bodyPr wrap="square" rtlCol="0">
            <a:spAutoFit/>
          </a:bodyPr>
          <a:lstStyle/>
          <a:p>
            <a:r>
              <a:rPr lang="en-US" dirty="0"/>
              <a:t>Neural Network Fit</a:t>
            </a:r>
          </a:p>
        </p:txBody>
      </p:sp>
      <p:pic>
        <p:nvPicPr>
          <p:cNvPr id="7" name="Picture 6">
            <a:extLst>
              <a:ext uri="{FF2B5EF4-FFF2-40B4-BE49-F238E27FC236}">
                <a16:creationId xmlns:a16="http://schemas.microsoft.com/office/drawing/2014/main" id="{984D2DD2-F4C0-CD4A-A82F-B09AC1720B65}"/>
              </a:ext>
            </a:extLst>
          </p:cNvPr>
          <p:cNvPicPr>
            <a:picLocks noChangeAspect="1"/>
          </p:cNvPicPr>
          <p:nvPr/>
        </p:nvPicPr>
        <p:blipFill>
          <a:blip r:embed="rId4"/>
          <a:stretch>
            <a:fillRect/>
          </a:stretch>
        </p:blipFill>
        <p:spPr>
          <a:xfrm>
            <a:off x="1144104" y="3617778"/>
            <a:ext cx="4474139" cy="2761183"/>
          </a:xfrm>
          <a:prstGeom prst="rect">
            <a:avLst/>
          </a:prstGeom>
        </p:spPr>
      </p:pic>
    </p:spTree>
    <p:extLst>
      <p:ext uri="{BB962C8B-B14F-4D97-AF65-F5344CB8AC3E}">
        <p14:creationId xmlns:p14="http://schemas.microsoft.com/office/powerpoint/2010/main" val="13635822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644609-DEDD-ED4A-A0E1-5DF76DCE90AB}"/>
              </a:ext>
            </a:extLst>
          </p:cNvPr>
          <p:cNvSpPr>
            <a:spLocks noGrp="1"/>
          </p:cNvSpPr>
          <p:nvPr>
            <p:ph type="title"/>
          </p:nvPr>
        </p:nvSpPr>
        <p:spPr>
          <a:xfrm>
            <a:off x="2611808" y="22865"/>
            <a:ext cx="7958331" cy="1077229"/>
          </a:xfrm>
        </p:spPr>
        <p:txBody>
          <a:bodyPr/>
          <a:lstStyle/>
          <a:p>
            <a:r>
              <a:rPr lang="en-US" dirty="0"/>
              <a:t>Ensemble Analysis</a:t>
            </a:r>
          </a:p>
        </p:txBody>
      </p:sp>
      <p:sp>
        <p:nvSpPr>
          <p:cNvPr id="3" name="Content Placeholder 2">
            <a:extLst>
              <a:ext uri="{FF2B5EF4-FFF2-40B4-BE49-F238E27FC236}">
                <a16:creationId xmlns:a16="http://schemas.microsoft.com/office/drawing/2014/main" id="{9E385C19-F2CA-CC4F-9A5E-EC8DAC5AC17D}"/>
              </a:ext>
            </a:extLst>
          </p:cNvPr>
          <p:cNvSpPr>
            <a:spLocks noGrp="1"/>
          </p:cNvSpPr>
          <p:nvPr>
            <p:ph idx="1"/>
          </p:nvPr>
        </p:nvSpPr>
        <p:spPr>
          <a:xfrm>
            <a:off x="6095999" y="2052116"/>
            <a:ext cx="4474139" cy="3997828"/>
          </a:xfrm>
        </p:spPr>
        <p:txBody>
          <a:bodyPr>
            <a:normAutofit fontScale="92500" lnSpcReduction="20000"/>
          </a:bodyPr>
          <a:lstStyle/>
          <a:p>
            <a:r>
              <a:rPr lang="en-US" dirty="0"/>
              <a:t>Fit Cosine model with period of 180 to the original data</a:t>
            </a:r>
          </a:p>
          <a:p>
            <a:r>
              <a:rPr lang="en-US" dirty="0"/>
              <a:t>Fit VAR to the residuals</a:t>
            </a:r>
          </a:p>
          <a:p>
            <a:r>
              <a:rPr lang="en-US" dirty="0"/>
              <a:t>Worst performance of all models</a:t>
            </a:r>
          </a:p>
          <a:p>
            <a:r>
              <a:rPr lang="en-US" dirty="0"/>
              <a:t>AIC:</a:t>
            </a:r>
          </a:p>
          <a:p>
            <a:pPr lvl="1"/>
            <a:r>
              <a:rPr lang="en-US" dirty="0"/>
              <a:t>10,697.41</a:t>
            </a:r>
          </a:p>
          <a:p>
            <a:r>
              <a:rPr lang="en-US" dirty="0"/>
              <a:t>ASE:</a:t>
            </a:r>
          </a:p>
          <a:p>
            <a:pPr lvl="1"/>
            <a:r>
              <a:rPr lang="en-US" dirty="0"/>
              <a:t>15 Game – 24.8042</a:t>
            </a:r>
          </a:p>
          <a:p>
            <a:pPr lvl="1"/>
            <a:r>
              <a:rPr lang="en-US" dirty="0"/>
              <a:t>75 Game – 25.38977</a:t>
            </a:r>
          </a:p>
          <a:p>
            <a:pPr lvl="1"/>
            <a:r>
              <a:rPr lang="en-US" dirty="0"/>
              <a:t>Rolling Window – 25.3126</a:t>
            </a:r>
          </a:p>
        </p:txBody>
      </p:sp>
      <p:pic>
        <p:nvPicPr>
          <p:cNvPr id="4" name="Picture 3">
            <a:extLst>
              <a:ext uri="{FF2B5EF4-FFF2-40B4-BE49-F238E27FC236}">
                <a16:creationId xmlns:a16="http://schemas.microsoft.com/office/drawing/2014/main" id="{CE617212-E700-7B43-ABC1-7209048A2A61}"/>
              </a:ext>
            </a:extLst>
          </p:cNvPr>
          <p:cNvPicPr>
            <a:picLocks noChangeAspect="1"/>
          </p:cNvPicPr>
          <p:nvPr/>
        </p:nvPicPr>
        <p:blipFill>
          <a:blip r:embed="rId3"/>
          <a:stretch>
            <a:fillRect/>
          </a:stretch>
        </p:blipFill>
        <p:spPr>
          <a:xfrm>
            <a:off x="1074531" y="705678"/>
            <a:ext cx="4670469" cy="2882347"/>
          </a:xfrm>
          <a:prstGeom prst="rect">
            <a:avLst/>
          </a:prstGeom>
        </p:spPr>
      </p:pic>
      <p:sp>
        <p:nvSpPr>
          <p:cNvPr id="5" name="TextBox 4">
            <a:extLst>
              <a:ext uri="{FF2B5EF4-FFF2-40B4-BE49-F238E27FC236}">
                <a16:creationId xmlns:a16="http://schemas.microsoft.com/office/drawing/2014/main" id="{E2D36094-D27D-4C40-A1C4-97B67A68A319}"/>
              </a:ext>
            </a:extLst>
          </p:cNvPr>
          <p:cNvSpPr txBox="1"/>
          <p:nvPr/>
        </p:nvSpPr>
        <p:spPr>
          <a:xfrm>
            <a:off x="1074531" y="336346"/>
            <a:ext cx="4422913" cy="369332"/>
          </a:xfrm>
          <a:prstGeom prst="rect">
            <a:avLst/>
          </a:prstGeom>
          <a:noFill/>
        </p:spPr>
        <p:txBody>
          <a:bodyPr wrap="square" rtlCol="0">
            <a:spAutoFit/>
          </a:bodyPr>
          <a:lstStyle/>
          <a:p>
            <a:r>
              <a:rPr lang="en-US" dirty="0"/>
              <a:t>Residual plot after Cosine model was fit</a:t>
            </a:r>
          </a:p>
        </p:txBody>
      </p:sp>
      <p:pic>
        <p:nvPicPr>
          <p:cNvPr id="6" name="Picture 5">
            <a:extLst>
              <a:ext uri="{FF2B5EF4-FFF2-40B4-BE49-F238E27FC236}">
                <a16:creationId xmlns:a16="http://schemas.microsoft.com/office/drawing/2014/main" id="{F0DDEFE2-6847-D542-BF81-75F0142596ED}"/>
              </a:ext>
            </a:extLst>
          </p:cNvPr>
          <p:cNvPicPr>
            <a:picLocks noChangeAspect="1"/>
          </p:cNvPicPr>
          <p:nvPr/>
        </p:nvPicPr>
        <p:blipFill>
          <a:blip r:embed="rId4"/>
          <a:stretch>
            <a:fillRect/>
          </a:stretch>
        </p:blipFill>
        <p:spPr>
          <a:xfrm>
            <a:off x="1074531" y="3705893"/>
            <a:ext cx="4670470" cy="2882347"/>
          </a:xfrm>
          <a:prstGeom prst="rect">
            <a:avLst/>
          </a:prstGeom>
        </p:spPr>
      </p:pic>
    </p:spTree>
    <p:extLst>
      <p:ext uri="{BB962C8B-B14F-4D97-AF65-F5344CB8AC3E}">
        <p14:creationId xmlns:p14="http://schemas.microsoft.com/office/powerpoint/2010/main" val="263138048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adison">
  <a:themeElements>
    <a:clrScheme name="Madison">
      <a:dk1>
        <a:sysClr val="windowText" lastClr="000000"/>
      </a:dk1>
      <a:lt1>
        <a:sysClr val="window" lastClr="FFFFFF"/>
      </a:lt1>
      <a:dk2>
        <a:srgbClr val="1F282E"/>
      </a:dk2>
      <a:lt2>
        <a:srgbClr val="C2F5FC"/>
      </a:lt2>
      <a:accent1>
        <a:srgbClr val="4091F3"/>
      </a:accent1>
      <a:accent2>
        <a:srgbClr val="8BBCF1"/>
      </a:accent2>
      <a:accent3>
        <a:srgbClr val="CB6A6A"/>
      </a:accent3>
      <a:accent4>
        <a:srgbClr val="C567AF"/>
      </a:accent4>
      <a:accent5>
        <a:srgbClr val="A684F9"/>
      </a:accent5>
      <a:accent6>
        <a:srgbClr val="A9ACEE"/>
      </a:accent6>
      <a:hlink>
        <a:srgbClr val="6D9CC5"/>
      </a:hlink>
      <a:folHlink>
        <a:srgbClr val="6D82A0"/>
      </a:folHlink>
    </a:clrScheme>
    <a:fontScheme name="Garamond">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adison">
      <a:fillStyleLst>
        <a:solidFill>
          <a:schemeClr val="phClr"/>
        </a:solidFill>
        <a:gradFill rotWithShape="1">
          <a:gsLst>
            <a:gs pos="0">
              <a:schemeClr val="phClr">
                <a:tint val="48000"/>
                <a:alpha val="88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4000"/>
                <a:satMod val="130000"/>
                <a:lumMod val="92000"/>
              </a:schemeClr>
            </a:gs>
            <a:gs pos="100000">
              <a:schemeClr val="phClr">
                <a:shade val="76000"/>
                <a:satMod val="130000"/>
                <a:lumMod val="88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solidFill>
          <a:schemeClr val="phClr"/>
        </a:solidFill>
        <a:blipFill rotWithShape="1">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Madison" id="{025CB5FB-2DD3-45EE-B6F0-CC461540EB19}" vid="{178B2DAB-5DDE-4060-A857-D2E1CDA9250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{69022BD0-8D02-0649-B662-7625823D99A1}tf16401378</Template>
  <TotalTime>208</TotalTime>
  <Words>1582</Words>
  <Application>Microsoft Macintosh PowerPoint</Application>
  <PresentationFormat>Widescreen</PresentationFormat>
  <Paragraphs>218</Paragraphs>
  <Slides>11</Slides>
  <Notes>11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vt:i4>
      </vt:variant>
    </vt:vector>
  </HeadingPairs>
  <TitlesOfParts>
    <vt:vector size="18" baseType="lpstr">
      <vt:lpstr>Calibri</vt:lpstr>
      <vt:lpstr>Cambria Math</vt:lpstr>
      <vt:lpstr>Garamond</vt:lpstr>
      <vt:lpstr>MS Shell Dlg 2</vt:lpstr>
      <vt:lpstr>Wingdings</vt:lpstr>
      <vt:lpstr>Wingdings 3</vt:lpstr>
      <vt:lpstr>Madison</vt:lpstr>
      <vt:lpstr>MLB Average Daily Score Analysis</vt:lpstr>
      <vt:lpstr>Data Explanation</vt:lpstr>
      <vt:lpstr>Data Explanation</vt:lpstr>
      <vt:lpstr>Time Series Analysis</vt:lpstr>
      <vt:lpstr>Univariate ARIMA Analysis</vt:lpstr>
      <vt:lpstr>Multivariate ARIMA Analysis</vt:lpstr>
      <vt:lpstr>VAR Analysis</vt:lpstr>
      <vt:lpstr>Neural Network Analysis</vt:lpstr>
      <vt:lpstr>Ensemble Analysis</vt:lpstr>
      <vt:lpstr>Comparison Table</vt:lpstr>
      <vt:lpstr>100 Game Forecast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MLB Average Daily Score Analysis</dc:title>
  <dc:creator>Miller, Allen</dc:creator>
  <cp:lastModifiedBy>Miller, Allen</cp:lastModifiedBy>
  <cp:revision>11</cp:revision>
  <dcterms:created xsi:type="dcterms:W3CDTF">2021-08-01T01:08:35Z</dcterms:created>
  <dcterms:modified xsi:type="dcterms:W3CDTF">2021-08-01T04:38:01Z</dcterms:modified>
</cp:coreProperties>
</file>